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3" r:id="rId1"/>
    <p:sldMasterId id="2147483685" r:id="rId2"/>
  </p:sldMasterIdLst>
  <p:notesMasterIdLst>
    <p:notesMasterId r:id="rId20"/>
  </p:notesMasterIdLst>
  <p:handoutMasterIdLst>
    <p:handoutMasterId r:id="rId21"/>
  </p:handoutMasterIdLst>
  <p:sldIdLst>
    <p:sldId id="376" r:id="rId3"/>
    <p:sldId id="404" r:id="rId4"/>
    <p:sldId id="406" r:id="rId5"/>
    <p:sldId id="379" r:id="rId6"/>
    <p:sldId id="399" r:id="rId7"/>
    <p:sldId id="391" r:id="rId8"/>
    <p:sldId id="400" r:id="rId9"/>
    <p:sldId id="398" r:id="rId10"/>
    <p:sldId id="397" r:id="rId11"/>
    <p:sldId id="396" r:id="rId12"/>
    <p:sldId id="395" r:id="rId13"/>
    <p:sldId id="394" r:id="rId14"/>
    <p:sldId id="407" r:id="rId15"/>
    <p:sldId id="393" r:id="rId16"/>
    <p:sldId id="392" r:id="rId17"/>
    <p:sldId id="387" r:id="rId18"/>
    <p:sldId id="386" r:id="rId19"/>
  </p:sldIdLst>
  <p:sldSz cx="12192000" cy="6858000"/>
  <p:notesSz cx="6797675" cy="9926638"/>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RONICA TELLERIA VICUÑA" initials="VTV" lastIdx="1" clrIdx="0">
    <p:extLst>
      <p:ext uri="{19B8F6BF-5375-455C-9EA6-DF929625EA0E}">
        <p15:presenceInfo xmlns:p15="http://schemas.microsoft.com/office/powerpoint/2012/main" userId="S-1-5-21-1280482202-4056878361-557001864-46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0E15"/>
    <a:srgbClr val="E6E6E6"/>
    <a:srgbClr val="CC0066"/>
    <a:srgbClr val="A8518A"/>
    <a:srgbClr val="F26655"/>
    <a:srgbClr val="A2B44B"/>
    <a:srgbClr val="68BEC3"/>
    <a:srgbClr val="F16655"/>
    <a:srgbClr val="0065A5"/>
    <a:srgbClr val="FAA9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76" autoAdjust="0"/>
    <p:restoredTop sz="94660"/>
  </p:normalViewPr>
  <p:slideViewPr>
    <p:cSldViewPr snapToGrid="0">
      <p:cViewPr varScale="1">
        <p:scale>
          <a:sx n="37" d="100"/>
          <a:sy n="37" d="100"/>
        </p:scale>
        <p:origin x="30" y="588"/>
      </p:cViewPr>
      <p:guideLst>
        <p:guide orient="horz" pos="2160"/>
        <p:guide pos="3840"/>
      </p:guideLst>
    </p:cSldViewPr>
  </p:slideViewPr>
  <p:notesTextViewPr>
    <p:cViewPr>
      <p:scale>
        <a:sx n="1" d="1"/>
        <a:sy n="1" d="1"/>
      </p:scale>
      <p:origin x="0" y="0"/>
    </p:cViewPr>
  </p:notesTextViewPr>
  <p:sorterViewPr>
    <p:cViewPr>
      <p:scale>
        <a:sx n="80" d="100"/>
        <a:sy n="80" d="100"/>
      </p:scale>
      <p:origin x="0" y="-7642"/>
    </p:cViewPr>
  </p:sorterViewPr>
  <p:notesViewPr>
    <p:cSldViewPr snapToGrid="0">
      <p:cViewPr varScale="1">
        <p:scale>
          <a:sx n="82" d="100"/>
          <a:sy n="82" d="100"/>
        </p:scale>
        <p:origin x="397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3" y="0"/>
            <a:ext cx="2946189" cy="498236"/>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sz="quarter" idx="1"/>
          </p:nvPr>
        </p:nvSpPr>
        <p:spPr>
          <a:xfrm>
            <a:off x="3849901" y="0"/>
            <a:ext cx="2946189" cy="498236"/>
          </a:xfrm>
          <a:prstGeom prst="rect">
            <a:avLst/>
          </a:prstGeom>
        </p:spPr>
        <p:txBody>
          <a:bodyPr vert="horz" lIns="91440" tIns="45720" rIns="91440" bIns="45720" rtlCol="0"/>
          <a:lstStyle>
            <a:lvl1pPr algn="r">
              <a:defRPr sz="1200"/>
            </a:lvl1pPr>
          </a:lstStyle>
          <a:p>
            <a:r>
              <a:rPr lang="es-PE"/>
              <a:t>22/11/2018</a:t>
            </a:r>
          </a:p>
        </p:txBody>
      </p:sp>
      <p:sp>
        <p:nvSpPr>
          <p:cNvPr id="4" name="Marcador de pie de página 3"/>
          <p:cNvSpPr>
            <a:spLocks noGrp="1"/>
          </p:cNvSpPr>
          <p:nvPr>
            <p:ph type="ftr" sz="quarter" idx="2"/>
          </p:nvPr>
        </p:nvSpPr>
        <p:spPr>
          <a:xfrm>
            <a:off x="3" y="9428404"/>
            <a:ext cx="2946189" cy="498236"/>
          </a:xfrm>
          <a:prstGeom prst="rect">
            <a:avLst/>
          </a:prstGeom>
        </p:spPr>
        <p:txBody>
          <a:bodyPr vert="horz" lIns="91440" tIns="45720" rIns="91440" bIns="45720" rtlCol="0" anchor="b"/>
          <a:lstStyle>
            <a:lvl1pPr algn="l">
              <a:defRPr sz="1200"/>
            </a:lvl1pPr>
          </a:lstStyle>
          <a:p>
            <a:endParaRPr lang="es-PE"/>
          </a:p>
        </p:txBody>
      </p:sp>
      <p:sp>
        <p:nvSpPr>
          <p:cNvPr id="5" name="Marcador de número de diapositiva 4"/>
          <p:cNvSpPr>
            <a:spLocks noGrp="1"/>
          </p:cNvSpPr>
          <p:nvPr>
            <p:ph type="sldNum" sz="quarter" idx="3"/>
          </p:nvPr>
        </p:nvSpPr>
        <p:spPr>
          <a:xfrm>
            <a:off x="3849901" y="9428404"/>
            <a:ext cx="2946189" cy="498236"/>
          </a:xfrm>
          <a:prstGeom prst="rect">
            <a:avLst/>
          </a:prstGeom>
        </p:spPr>
        <p:txBody>
          <a:bodyPr vert="horz" lIns="91440" tIns="45720" rIns="91440" bIns="45720" rtlCol="0" anchor="b"/>
          <a:lstStyle>
            <a:lvl1pPr algn="r">
              <a:defRPr sz="1200"/>
            </a:lvl1pPr>
          </a:lstStyle>
          <a:p>
            <a:fld id="{D320E08B-F928-4DEC-AC62-F977980015E3}" type="slidenum">
              <a:rPr lang="es-PE" smtClean="0"/>
              <a:t>‹Nº›</a:t>
            </a:fld>
            <a:endParaRPr lang="es-PE"/>
          </a:p>
        </p:txBody>
      </p:sp>
    </p:spTree>
    <p:extLst>
      <p:ext uri="{BB962C8B-B14F-4D97-AF65-F5344CB8AC3E}">
        <p14:creationId xmlns:p14="http://schemas.microsoft.com/office/powerpoint/2010/main" val="3501223445"/>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2" y="0"/>
            <a:ext cx="2945659" cy="498056"/>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50446" y="0"/>
            <a:ext cx="2945659" cy="498056"/>
          </a:xfrm>
          <a:prstGeom prst="rect">
            <a:avLst/>
          </a:prstGeom>
        </p:spPr>
        <p:txBody>
          <a:bodyPr vert="horz" lIns="91440" tIns="45720" rIns="91440" bIns="45720" rtlCol="0"/>
          <a:lstStyle>
            <a:lvl1pPr algn="r">
              <a:defRPr sz="1200"/>
            </a:lvl1pPr>
          </a:lstStyle>
          <a:p>
            <a:r>
              <a:rPr lang="es-PE"/>
              <a:t>22/11/2018</a:t>
            </a:r>
          </a:p>
        </p:txBody>
      </p:sp>
      <p:sp>
        <p:nvSpPr>
          <p:cNvPr id="4" name="Marcador de imagen de diapositiva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79768" y="4777196"/>
            <a:ext cx="5438140" cy="3908614"/>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2" y="9428584"/>
            <a:ext cx="2945659" cy="498055"/>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50446" y="9428584"/>
            <a:ext cx="2945659" cy="498055"/>
          </a:xfrm>
          <a:prstGeom prst="rect">
            <a:avLst/>
          </a:prstGeom>
        </p:spPr>
        <p:txBody>
          <a:bodyPr vert="horz" lIns="91440" tIns="45720" rIns="91440" bIns="45720" rtlCol="0" anchor="b"/>
          <a:lstStyle>
            <a:lvl1pPr algn="r">
              <a:defRPr sz="1200"/>
            </a:lvl1pPr>
          </a:lstStyle>
          <a:p>
            <a:fld id="{7E2C8ED3-0576-4BFC-BCBD-375D925F22DF}" type="slidenum">
              <a:rPr lang="es-PE" smtClean="0"/>
              <a:pPr/>
              <a:t>‹Nº›</a:t>
            </a:fld>
            <a:endParaRPr lang="es-PE"/>
          </a:p>
        </p:txBody>
      </p:sp>
    </p:spTree>
    <p:extLst>
      <p:ext uri="{BB962C8B-B14F-4D97-AF65-F5344CB8AC3E}">
        <p14:creationId xmlns:p14="http://schemas.microsoft.com/office/powerpoint/2010/main" val="3780108061"/>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fecha 3"/>
          <p:cNvSpPr>
            <a:spLocks noGrp="1"/>
          </p:cNvSpPr>
          <p:nvPr>
            <p:ph type="dt" idx="10"/>
          </p:nvPr>
        </p:nvSpPr>
        <p:spPr/>
        <p:txBody>
          <a:bodyPr/>
          <a:lstStyle/>
          <a:p>
            <a:r>
              <a:rPr lang="es-PE"/>
              <a:t>22/11/2018</a:t>
            </a:r>
          </a:p>
        </p:txBody>
      </p:sp>
    </p:spTree>
    <p:extLst>
      <p:ext uri="{BB962C8B-B14F-4D97-AF65-F5344CB8AC3E}">
        <p14:creationId xmlns:p14="http://schemas.microsoft.com/office/powerpoint/2010/main" val="1429732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fecha 3"/>
          <p:cNvSpPr>
            <a:spLocks noGrp="1"/>
          </p:cNvSpPr>
          <p:nvPr>
            <p:ph type="dt" idx="10"/>
          </p:nvPr>
        </p:nvSpPr>
        <p:spPr/>
        <p:txBody>
          <a:bodyPr/>
          <a:lstStyle/>
          <a:p>
            <a:r>
              <a:rPr lang="es-PE"/>
              <a:t>22/11/2018</a:t>
            </a:r>
          </a:p>
        </p:txBody>
      </p:sp>
    </p:spTree>
    <p:extLst>
      <p:ext uri="{BB962C8B-B14F-4D97-AF65-F5344CB8AC3E}">
        <p14:creationId xmlns:p14="http://schemas.microsoft.com/office/powerpoint/2010/main" val="443157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140642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ítulo y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2147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PE"/>
          </a:p>
        </p:txBody>
      </p:sp>
      <p:sp>
        <p:nvSpPr>
          <p:cNvPr id="3" name="Marcador de contenido 2"/>
          <p:cNvSpPr>
            <a:spLocks noGrp="1"/>
          </p:cNvSpPr>
          <p:nvPr>
            <p:ph idx="1"/>
          </p:nvPr>
        </p:nvSpPr>
        <p:spPr>
          <a:xfrm>
            <a:off x="838200" y="1825625"/>
            <a:ext cx="10515600" cy="4351338"/>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a:xfrm>
            <a:off x="838200" y="6356350"/>
            <a:ext cx="2743200" cy="365125"/>
          </a:xfrm>
          <a:prstGeom prst="rect">
            <a:avLst/>
          </a:prstGeom>
        </p:spPr>
        <p:txBody>
          <a:bodyPr/>
          <a:lstStyle/>
          <a:p>
            <a:fld id="{3640B4CA-AD33-4F16-B20A-5B52E0D4F173}" type="datetimeFigureOut">
              <a:rPr lang="es-PE" smtClean="0"/>
              <a:t>7/06/2021</a:t>
            </a:fld>
            <a:endParaRPr lang="es-PE"/>
          </a:p>
        </p:txBody>
      </p:sp>
      <p:sp>
        <p:nvSpPr>
          <p:cNvPr id="5" name="Marcador de pie de página 4"/>
          <p:cNvSpPr>
            <a:spLocks noGrp="1"/>
          </p:cNvSpPr>
          <p:nvPr>
            <p:ph type="ftr" sz="quarter" idx="11"/>
          </p:nvPr>
        </p:nvSpPr>
        <p:spPr>
          <a:xfrm>
            <a:off x="4038600" y="6356350"/>
            <a:ext cx="4114800" cy="365125"/>
          </a:xfrm>
          <a:prstGeom prst="rect">
            <a:avLst/>
          </a:prstGeom>
        </p:spPr>
        <p:txBody>
          <a:bodyPr/>
          <a:lstStyle/>
          <a:p>
            <a:endParaRPr lang="es-PE"/>
          </a:p>
        </p:txBody>
      </p:sp>
      <p:sp>
        <p:nvSpPr>
          <p:cNvPr id="6" name="Marcador de número de diapositiva 5"/>
          <p:cNvSpPr>
            <a:spLocks noGrp="1"/>
          </p:cNvSpPr>
          <p:nvPr>
            <p:ph type="sldNum" sz="quarter" idx="12"/>
          </p:nvPr>
        </p:nvSpPr>
        <p:spPr>
          <a:xfrm>
            <a:off x="8610600" y="6356350"/>
            <a:ext cx="2743200" cy="365125"/>
          </a:xfrm>
          <a:prstGeom prst="rect">
            <a:avLst/>
          </a:prstGeom>
        </p:spPr>
        <p:txBody>
          <a:bodyPr/>
          <a:lstStyle/>
          <a:p>
            <a:fld id="{BF4EBA47-4B5E-4C9C-AEAB-BC9D26B463DF}" type="slidenum">
              <a:rPr lang="es-PE" smtClean="0"/>
              <a:t>‹Nº›</a:t>
            </a:fld>
            <a:endParaRPr lang="es-PE"/>
          </a:p>
        </p:txBody>
      </p:sp>
    </p:spTree>
    <p:extLst>
      <p:ext uri="{BB962C8B-B14F-4D97-AF65-F5344CB8AC3E}">
        <p14:creationId xmlns:p14="http://schemas.microsoft.com/office/powerpoint/2010/main" val="31516458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pic>
        <p:nvPicPr>
          <p:cNvPr id="10" name="Imagen 9"/>
          <p:cNvPicPr>
            <a:picLocks noChangeAspect="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6551" t="25136" r="6866" b="27309"/>
          <a:stretch/>
        </p:blipFill>
        <p:spPr>
          <a:xfrm>
            <a:off x="4545808" y="5103953"/>
            <a:ext cx="1988267" cy="606080"/>
          </a:xfrm>
          <a:prstGeom prst="rect">
            <a:avLst/>
          </a:prstGeom>
        </p:spPr>
      </p:pic>
      <p:pic>
        <p:nvPicPr>
          <p:cNvPr id="11" name="Imagen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8582" y="5084390"/>
            <a:ext cx="2961922" cy="645205"/>
          </a:xfrm>
          <a:prstGeom prst="rect">
            <a:avLst/>
          </a:prstGeom>
        </p:spPr>
      </p:pic>
    </p:spTree>
    <p:extLst>
      <p:ext uri="{BB962C8B-B14F-4D97-AF65-F5344CB8AC3E}">
        <p14:creationId xmlns:p14="http://schemas.microsoft.com/office/powerpoint/2010/main" val="1105815803"/>
      </p:ext>
    </p:extLst>
  </p:cSld>
  <p:clrMap bg1="lt1" tx1="dk1" bg2="lt2" tx2="dk2" accent1="accent1" accent2="accent2" accent3="accent3" accent4="accent4" accent5="accent5" accent6="accent6" hlink="hlink" folHlink="folHlink"/>
  <p:sldLayoutIdLst>
    <p:sldLayoutId id="2147483698" r:id="rId1"/>
  </p:sldLayoutIdLst>
  <p:transition>
    <p:fade/>
  </p:transition>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Imagen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Imagen 7"/>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10285354" y="146495"/>
            <a:ext cx="1612793" cy="298624"/>
          </a:xfrm>
          <a:prstGeom prst="rect">
            <a:avLst/>
          </a:prstGeom>
        </p:spPr>
      </p:pic>
      <p:sp>
        <p:nvSpPr>
          <p:cNvPr id="9" name="Rectángulo 8"/>
          <p:cNvSpPr/>
          <p:nvPr/>
        </p:nvSpPr>
        <p:spPr>
          <a:xfrm>
            <a:off x="336884" y="625642"/>
            <a:ext cx="11558337" cy="5871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pic>
        <p:nvPicPr>
          <p:cNvPr id="10" name="Imagen 9"/>
          <p:cNvPicPr>
            <a:picLocks noChangeAspect="1"/>
          </p:cNvPicPr>
          <p:nvPr/>
        </p:nvPicPr>
        <p:blipFill rotWithShape="1">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l="6551" t="25136" r="6866" b="27309"/>
          <a:stretch/>
        </p:blipFill>
        <p:spPr>
          <a:xfrm>
            <a:off x="8983133" y="114344"/>
            <a:ext cx="1302221" cy="396954"/>
          </a:xfrm>
          <a:prstGeom prst="rect">
            <a:avLst/>
          </a:prstGeom>
        </p:spPr>
      </p:pic>
    </p:spTree>
    <p:extLst>
      <p:ext uri="{BB962C8B-B14F-4D97-AF65-F5344CB8AC3E}">
        <p14:creationId xmlns:p14="http://schemas.microsoft.com/office/powerpoint/2010/main" val="2482826837"/>
      </p:ext>
    </p:extLst>
  </p:cSld>
  <p:clrMap bg1="lt1" tx1="dk1" bg2="lt2" tx2="dk2" accent1="accent1" accent2="accent2" accent3="accent3" accent4="accent4" accent5="accent5" accent6="accent6" hlink="hlink" folHlink="folHlink"/>
  <p:sldLayoutIdLst>
    <p:sldLayoutId id="2147483686" r:id="rId1"/>
    <p:sldLayoutId id="214748370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26.png"/></Relationships>
</file>

<file path=ppt/slides/_rels/slide11.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12.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 Id="rId4" Type="http://schemas.openxmlformats.org/officeDocument/2006/relationships/image" Target="../media/image3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mailto:rmiraya@minedu.gob.pe" TargetMode="External"/><Relationship Id="rId2" Type="http://schemas.openxmlformats.org/officeDocument/2006/relationships/hyperlink" Target="mailto:Trayectoriaditen_04@minedu.gob.pe" TargetMode="External"/><Relationship Id="rId1" Type="http://schemas.openxmlformats.org/officeDocument/2006/relationships/slideLayout" Target="../slideLayouts/slideLayout2.xml"/><Relationship Id="rId6" Type="http://schemas.openxmlformats.org/officeDocument/2006/relationships/hyperlink" Target="mailto:Trayectoriaditen_06@minedu.gob.pe" TargetMode="External"/><Relationship Id="rId5" Type="http://schemas.openxmlformats.org/officeDocument/2006/relationships/hyperlink" Target="mailto:Trayectoriaditen_03@minedu.gob.pe" TargetMode="External"/><Relationship Id="rId4" Type="http://schemas.openxmlformats.org/officeDocument/2006/relationships/hyperlink" Target="mailto:trayectoriaditen@minedu.gob.pe"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juperez@minedu.gob.pe" TargetMode="External"/><Relationship Id="rId2" Type="http://schemas.openxmlformats.org/officeDocument/2006/relationships/hyperlink" Target="mailto:lvelasquez@minedu.gob.pe" TargetMode="External"/><Relationship Id="rId1" Type="http://schemas.openxmlformats.org/officeDocument/2006/relationships/slideLayout" Target="../slideLayouts/slideLayout2.xml"/><Relationship Id="rId5" Type="http://schemas.openxmlformats.org/officeDocument/2006/relationships/hyperlink" Target="mailto:wiromero@minedu.gob.pe" TargetMode="External"/><Relationship Id="rId4" Type="http://schemas.openxmlformats.org/officeDocument/2006/relationships/hyperlink" Target="mailto:rbriceno@minedu.gob.pe"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34.jpg"/><Relationship Id="rId2" Type="http://schemas.openxmlformats.org/officeDocument/2006/relationships/hyperlink" Target="mailto:aizaguirre@minedu.gob.p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p:cNvSpPr txBox="1">
            <a:spLocks/>
          </p:cNvSpPr>
          <p:nvPr/>
        </p:nvSpPr>
        <p:spPr>
          <a:xfrm>
            <a:off x="838200" y="1122363"/>
            <a:ext cx="9144000" cy="2387600"/>
          </a:xfrm>
          <a:prstGeom prst="rect">
            <a:avLst/>
          </a:prstGeom>
        </p:spPr>
        <p:txBody>
          <a:bodyPr anchor="b"/>
          <a:lstStyle>
            <a:lvl1pPr algn="l" defTabSz="914400" rtl="0" eaLnBrk="1" latinLnBrk="0" hangingPunct="1">
              <a:lnSpc>
                <a:spcPct val="90000"/>
              </a:lnSpc>
              <a:spcBef>
                <a:spcPct val="0"/>
              </a:spcBef>
              <a:buNone/>
              <a:defRPr sz="6000" kern="1200">
                <a:solidFill>
                  <a:srgbClr val="C00000"/>
                </a:solidFill>
                <a:latin typeface="Stag Book" panose="02000503060000020004" pitchFamily="50" charset="0"/>
                <a:ea typeface="+mj-ea"/>
                <a:cs typeface="+mj-cs"/>
              </a:defRPr>
            </a:lvl1pPr>
          </a:lstStyle>
          <a:p>
            <a:r>
              <a:rPr lang="es-ES" sz="3600" dirty="0"/>
              <a:t>Nuevas disposiciones sobre el proceso de  racionalización y la evaluación extraordinaria para determinar necesidades de plazas 2022</a:t>
            </a:r>
          </a:p>
        </p:txBody>
      </p:sp>
      <p:sp>
        <p:nvSpPr>
          <p:cNvPr id="10" name="Subtítulo 2"/>
          <p:cNvSpPr txBox="1">
            <a:spLocks/>
          </p:cNvSpPr>
          <p:nvPr/>
        </p:nvSpPr>
        <p:spPr>
          <a:xfrm>
            <a:off x="838200" y="3602038"/>
            <a:ext cx="9144000" cy="597429"/>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Stag Book" panose="02000503060000020004" pitchFamily="50"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ES" sz="2400" dirty="0"/>
              <a:t>Dirección Técnico Normativa de Docente – DITEN</a:t>
            </a:r>
          </a:p>
        </p:txBody>
      </p:sp>
    </p:spTree>
    <p:extLst>
      <p:ext uri="{BB962C8B-B14F-4D97-AF65-F5344CB8AC3E}">
        <p14:creationId xmlns:p14="http://schemas.microsoft.com/office/powerpoint/2010/main" val="41030011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91A5E486-F974-40FA-BA85-EA9396C8590B}"/>
              </a:ext>
            </a:extLst>
          </p:cNvPr>
          <p:cNvSpPr txBox="1"/>
          <p:nvPr/>
        </p:nvSpPr>
        <p:spPr>
          <a:xfrm>
            <a:off x="9291492" y="2508200"/>
            <a:ext cx="2456021" cy="2379434"/>
          </a:xfrm>
          <a:prstGeom prst="rect">
            <a:avLst/>
          </a:prstGeom>
          <a:noFill/>
        </p:spPr>
        <p:txBody>
          <a:bodyPr wrap="square" rtlCol="0">
            <a:spAutoFit/>
          </a:bodyPr>
          <a:lstStyle/>
          <a:p>
            <a:pPr lvl="0" algn="ctr">
              <a:lnSpc>
                <a:spcPct val="115000"/>
              </a:lnSpc>
              <a:spcAft>
                <a:spcPts val="0"/>
              </a:spcAft>
              <a:buClr>
                <a:srgbClr val="FF0000"/>
              </a:buClr>
            </a:pPr>
            <a:r>
              <a:rPr lang="es-PE" sz="1300" b="1" u="sng" dirty="0">
                <a:solidFill>
                  <a:srgbClr val="C00000"/>
                </a:solidFill>
              </a:rPr>
              <a:t>Para las plazas de auxiliar de Educación </a:t>
            </a:r>
          </a:p>
          <a:p>
            <a:pPr lvl="0" algn="ctr">
              <a:lnSpc>
                <a:spcPct val="115000"/>
              </a:lnSpc>
              <a:spcAft>
                <a:spcPts val="0"/>
              </a:spcAft>
              <a:buClr>
                <a:srgbClr val="FF0000"/>
              </a:buClr>
            </a:pPr>
            <a:r>
              <a:rPr lang="es-PE" sz="1300" dirty="0"/>
              <a:t>(numeral 10.4 de la RVM 307-2019-MINEDU)</a:t>
            </a:r>
          </a:p>
          <a:p>
            <a:pPr lvl="0" algn="just">
              <a:lnSpc>
                <a:spcPct val="115000"/>
              </a:lnSpc>
              <a:spcAft>
                <a:spcPts val="0"/>
              </a:spcAft>
              <a:buClr>
                <a:srgbClr val="FF0000"/>
              </a:buClr>
            </a:pPr>
            <a:r>
              <a:rPr lang="es-PE" sz="1300" dirty="0"/>
              <a:t>En inicial 1 auxiliar por cada 2 secciones.</a:t>
            </a:r>
          </a:p>
          <a:p>
            <a:pPr lvl="0" algn="just">
              <a:lnSpc>
                <a:spcPct val="115000"/>
              </a:lnSpc>
              <a:spcAft>
                <a:spcPts val="0"/>
              </a:spcAft>
              <a:buClr>
                <a:srgbClr val="FF0000"/>
              </a:buClr>
            </a:pPr>
            <a:r>
              <a:rPr lang="es-PE" sz="1300" dirty="0"/>
              <a:t>En secundaria 1 auxiliar por cada 8 secciones.</a:t>
            </a:r>
          </a:p>
          <a:p>
            <a:pPr lvl="0" algn="just">
              <a:lnSpc>
                <a:spcPct val="115000"/>
              </a:lnSpc>
              <a:spcAft>
                <a:spcPts val="0"/>
              </a:spcAft>
              <a:buClr>
                <a:srgbClr val="FF0000"/>
              </a:buClr>
            </a:pPr>
            <a:r>
              <a:rPr lang="es-PE" sz="1300" dirty="0"/>
              <a:t>En EBE 1 auxiliar por cada 6 estudiantes. </a:t>
            </a:r>
          </a:p>
        </p:txBody>
      </p:sp>
      <p:sp>
        <p:nvSpPr>
          <p:cNvPr id="3" name="CuadroTexto 2">
            <a:extLst>
              <a:ext uri="{FF2B5EF4-FFF2-40B4-BE49-F238E27FC236}">
                <a16:creationId xmlns:a16="http://schemas.microsoft.com/office/drawing/2014/main" xmlns="" id="{CA16380C-DB61-48DC-80D3-454E1D005F63}"/>
              </a:ext>
            </a:extLst>
          </p:cNvPr>
          <p:cNvSpPr txBox="1"/>
          <p:nvPr/>
        </p:nvSpPr>
        <p:spPr>
          <a:xfrm>
            <a:off x="611720" y="189388"/>
            <a:ext cx="8392580" cy="430887"/>
          </a:xfrm>
          <a:prstGeom prst="rect">
            <a:avLst/>
          </a:prstGeom>
          <a:noFill/>
        </p:spPr>
        <p:txBody>
          <a:bodyPr wrap="square" rtlCol="0">
            <a:spAutoFit/>
          </a:bodyPr>
          <a:lstStyle/>
          <a:p>
            <a:pPr algn="just"/>
            <a:r>
              <a:rPr lang="es-ES" sz="2200" b="1" dirty="0">
                <a:solidFill>
                  <a:srgbClr val="C00000"/>
                </a:solidFill>
                <a:latin typeface="Stag Book" panose="02000503060000020004" pitchFamily="50" charset="0"/>
              </a:rPr>
              <a:t>Criterios para formular requerimiento de plazas</a:t>
            </a:r>
          </a:p>
        </p:txBody>
      </p:sp>
      <p:sp>
        <p:nvSpPr>
          <p:cNvPr id="4" name="Triángulo isósceles 3">
            <a:extLst>
              <a:ext uri="{FF2B5EF4-FFF2-40B4-BE49-F238E27FC236}">
                <a16:creationId xmlns:a16="http://schemas.microsoft.com/office/drawing/2014/main" xmlns="" id="{2135A293-68D6-40B6-A92E-25CE8F09F1BC}"/>
              </a:ext>
            </a:extLst>
          </p:cNvPr>
          <p:cNvSpPr/>
          <p:nvPr/>
        </p:nvSpPr>
        <p:spPr>
          <a:xfrm rot="5400000">
            <a:off x="373044" y="299682"/>
            <a:ext cx="200674" cy="172995"/>
          </a:xfrm>
          <a:prstGeom prst="triangle">
            <a:avLst/>
          </a:prstGeom>
          <a:solidFill>
            <a:srgbClr val="C00000"/>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5" name="Elipse 4">
            <a:extLst>
              <a:ext uri="{FF2B5EF4-FFF2-40B4-BE49-F238E27FC236}">
                <a16:creationId xmlns:a16="http://schemas.microsoft.com/office/drawing/2014/main" xmlns="" id="{F036596D-9B00-4131-8414-538E47E8E438}"/>
              </a:ext>
            </a:extLst>
          </p:cNvPr>
          <p:cNvSpPr/>
          <p:nvPr/>
        </p:nvSpPr>
        <p:spPr>
          <a:xfrm>
            <a:off x="1412765" y="1245544"/>
            <a:ext cx="1134492" cy="10414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6" name="Elipse 5">
            <a:extLst>
              <a:ext uri="{FF2B5EF4-FFF2-40B4-BE49-F238E27FC236}">
                <a16:creationId xmlns:a16="http://schemas.microsoft.com/office/drawing/2014/main" xmlns="" id="{8114112F-42A3-49A9-ADB9-9C75BA697041}"/>
              </a:ext>
            </a:extLst>
          </p:cNvPr>
          <p:cNvSpPr/>
          <p:nvPr/>
        </p:nvSpPr>
        <p:spPr>
          <a:xfrm>
            <a:off x="4379466" y="1245544"/>
            <a:ext cx="1134492" cy="10414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7" name="Elipse 6">
            <a:extLst>
              <a:ext uri="{FF2B5EF4-FFF2-40B4-BE49-F238E27FC236}">
                <a16:creationId xmlns:a16="http://schemas.microsoft.com/office/drawing/2014/main" xmlns="" id="{C3AFB35E-89F8-480C-91D6-5A7C801CE8B4}"/>
              </a:ext>
            </a:extLst>
          </p:cNvPr>
          <p:cNvSpPr/>
          <p:nvPr/>
        </p:nvSpPr>
        <p:spPr>
          <a:xfrm>
            <a:off x="7214507" y="1245544"/>
            <a:ext cx="1134492" cy="10414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8" name="Elipse 7">
            <a:extLst>
              <a:ext uri="{FF2B5EF4-FFF2-40B4-BE49-F238E27FC236}">
                <a16:creationId xmlns:a16="http://schemas.microsoft.com/office/drawing/2014/main" xmlns="" id="{01CF1BB1-389D-4BAB-AAA2-A530FDA8BC44}"/>
              </a:ext>
            </a:extLst>
          </p:cNvPr>
          <p:cNvSpPr/>
          <p:nvPr/>
        </p:nvSpPr>
        <p:spPr>
          <a:xfrm>
            <a:off x="10181208" y="1245544"/>
            <a:ext cx="1134492" cy="10414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9" name="Rectángulo 8">
            <a:extLst>
              <a:ext uri="{FF2B5EF4-FFF2-40B4-BE49-F238E27FC236}">
                <a16:creationId xmlns:a16="http://schemas.microsoft.com/office/drawing/2014/main" xmlns="" id="{D5A7BBC5-7EEC-4622-8005-FF8491486C8C}"/>
              </a:ext>
            </a:extLst>
          </p:cNvPr>
          <p:cNvSpPr/>
          <p:nvPr/>
        </p:nvSpPr>
        <p:spPr>
          <a:xfrm>
            <a:off x="444487" y="2508200"/>
            <a:ext cx="3009913" cy="3759812"/>
          </a:xfrm>
          <a:prstGeom prst="rect">
            <a:avLst/>
          </a:prstGeom>
        </p:spPr>
        <p:txBody>
          <a:bodyPr wrap="square">
            <a:spAutoFit/>
          </a:bodyPr>
          <a:lstStyle/>
          <a:p>
            <a:pPr algn="ctr">
              <a:lnSpc>
                <a:spcPct val="115000"/>
              </a:lnSpc>
              <a:buClr>
                <a:srgbClr val="FF0000"/>
              </a:buClr>
            </a:pPr>
            <a:r>
              <a:rPr lang="es-PE" sz="1300" b="1" u="sng" dirty="0">
                <a:solidFill>
                  <a:srgbClr val="C00000"/>
                </a:solidFill>
              </a:rPr>
              <a:t>Para las plazas Directivas </a:t>
            </a:r>
          </a:p>
          <a:p>
            <a:pPr algn="ctr">
              <a:lnSpc>
                <a:spcPct val="115000"/>
              </a:lnSpc>
              <a:buClr>
                <a:srgbClr val="FF0000"/>
              </a:buClr>
            </a:pPr>
            <a:r>
              <a:rPr lang="es-PE" sz="1300" dirty="0"/>
              <a:t>(numeral 10.1 de la RVM. 307-2019-MINEDU)</a:t>
            </a:r>
          </a:p>
          <a:p>
            <a:pPr lvl="0" algn="just">
              <a:lnSpc>
                <a:spcPct val="115000"/>
              </a:lnSpc>
              <a:spcAft>
                <a:spcPts val="0"/>
              </a:spcAft>
              <a:buClr>
                <a:srgbClr val="FF0000"/>
              </a:buClr>
            </a:pPr>
            <a:r>
              <a:rPr lang="es-PE" sz="1300" dirty="0"/>
              <a:t>Se asigna un Director por cada IE.  Igual tratamiento corresponde a la IE que brinde mas de un servicio educativo en un mismo local escolar..</a:t>
            </a:r>
          </a:p>
          <a:p>
            <a:pPr lvl="0" algn="just">
              <a:lnSpc>
                <a:spcPct val="115000"/>
              </a:lnSpc>
              <a:spcAft>
                <a:spcPts val="0"/>
              </a:spcAft>
              <a:buClr>
                <a:srgbClr val="FF0000"/>
              </a:buClr>
            </a:pPr>
            <a:r>
              <a:rPr lang="es-PE" sz="1300" dirty="0"/>
              <a:t>Se asigna un subdirector por cada 10 a 20 docentes y así sucesivamente por cada 20 docentes. (se consideran docentes con jornada completa, no se considera a los docentes AIP. Profesores de educación física, técnicos deportivos, ni los declarados excedentes)</a:t>
            </a:r>
          </a:p>
          <a:p>
            <a:pPr lvl="0" algn="just">
              <a:lnSpc>
                <a:spcPct val="115000"/>
              </a:lnSpc>
              <a:spcAft>
                <a:spcPts val="0"/>
              </a:spcAft>
              <a:buClr>
                <a:srgbClr val="FF0000"/>
              </a:buClr>
            </a:pPr>
            <a:r>
              <a:rPr lang="es-PE" sz="1300" dirty="0"/>
              <a:t>En los CETPRO el director asume 12 horas si cuenta con 4 secciones o menos.</a:t>
            </a:r>
          </a:p>
        </p:txBody>
      </p:sp>
      <p:sp>
        <p:nvSpPr>
          <p:cNvPr id="10" name="Rectángulo 9">
            <a:extLst>
              <a:ext uri="{FF2B5EF4-FFF2-40B4-BE49-F238E27FC236}">
                <a16:creationId xmlns:a16="http://schemas.microsoft.com/office/drawing/2014/main" xmlns="" id="{D313934E-577D-4E5B-B3E4-30B8B8C7FC2F}"/>
              </a:ext>
            </a:extLst>
          </p:cNvPr>
          <p:cNvSpPr/>
          <p:nvPr/>
        </p:nvSpPr>
        <p:spPr>
          <a:xfrm>
            <a:off x="3629025" y="2508200"/>
            <a:ext cx="2914650" cy="2839560"/>
          </a:xfrm>
          <a:prstGeom prst="rect">
            <a:avLst/>
          </a:prstGeom>
        </p:spPr>
        <p:txBody>
          <a:bodyPr wrap="square">
            <a:spAutoFit/>
          </a:bodyPr>
          <a:lstStyle/>
          <a:p>
            <a:pPr lvl="0" algn="ctr">
              <a:lnSpc>
                <a:spcPct val="115000"/>
              </a:lnSpc>
              <a:spcAft>
                <a:spcPts val="0"/>
              </a:spcAft>
              <a:buClr>
                <a:srgbClr val="FF0000"/>
              </a:buClr>
            </a:pPr>
            <a:r>
              <a:rPr lang="es-PE" sz="1300" b="1" u="sng" dirty="0">
                <a:solidFill>
                  <a:srgbClr val="C00000"/>
                </a:solidFill>
              </a:rPr>
              <a:t>Para las Plazas Jerárquicas </a:t>
            </a:r>
          </a:p>
          <a:p>
            <a:pPr lvl="0" algn="ctr">
              <a:lnSpc>
                <a:spcPct val="115000"/>
              </a:lnSpc>
              <a:spcAft>
                <a:spcPts val="0"/>
              </a:spcAft>
              <a:buClr>
                <a:srgbClr val="FF0000"/>
              </a:buClr>
            </a:pPr>
            <a:r>
              <a:rPr lang="es-PE" sz="1300" dirty="0"/>
              <a:t>(numeral 10.2 de la RVM. 307-2019-MINEDU)</a:t>
            </a:r>
            <a:endParaRPr lang="es-PE" sz="1300" u="sng" dirty="0"/>
          </a:p>
          <a:p>
            <a:pPr lvl="0" algn="just">
              <a:lnSpc>
                <a:spcPct val="115000"/>
              </a:lnSpc>
              <a:spcAft>
                <a:spcPts val="0"/>
              </a:spcAft>
              <a:buClr>
                <a:srgbClr val="FF0000"/>
              </a:buClr>
            </a:pPr>
            <a:r>
              <a:rPr lang="es-PE" sz="1300" dirty="0"/>
              <a:t>Por cada 20 secciones corresponde 1 jefe de laboratorio o 1 jefe de taller (EBR secundaria – JER o EBA Avanzado)</a:t>
            </a:r>
          </a:p>
          <a:p>
            <a:pPr lvl="0" algn="just">
              <a:lnSpc>
                <a:spcPct val="115000"/>
              </a:lnSpc>
              <a:spcAft>
                <a:spcPts val="0"/>
              </a:spcAft>
              <a:buClr>
                <a:srgbClr val="FF0000"/>
              </a:buClr>
            </a:pPr>
            <a:r>
              <a:rPr lang="es-PE" sz="1300" dirty="0"/>
              <a:t>Por cada 15 secciones corresponde 1 Coordinador Pedagógico y 1 Coordinador de TOE en EBR secundaria – JER.</a:t>
            </a:r>
          </a:p>
          <a:p>
            <a:pPr lvl="0" algn="just">
              <a:lnSpc>
                <a:spcPct val="115000"/>
              </a:lnSpc>
              <a:spcAft>
                <a:spcPts val="0"/>
              </a:spcAft>
              <a:buClr>
                <a:srgbClr val="FF0000"/>
              </a:buClr>
            </a:pPr>
            <a:r>
              <a:rPr lang="es-PE" sz="1300" dirty="0"/>
              <a:t>Por cada 10 secciones corresponde 1 Coordinador Académico en CETPRO. </a:t>
            </a:r>
            <a:endParaRPr lang="es-PE" sz="1300" b="1" dirty="0"/>
          </a:p>
        </p:txBody>
      </p:sp>
      <p:sp>
        <p:nvSpPr>
          <p:cNvPr id="11" name="Rectángulo 10">
            <a:extLst>
              <a:ext uri="{FF2B5EF4-FFF2-40B4-BE49-F238E27FC236}">
                <a16:creationId xmlns:a16="http://schemas.microsoft.com/office/drawing/2014/main" xmlns="" id="{6A374D3B-B393-43CD-99D1-AAA30BE1CF64}"/>
              </a:ext>
            </a:extLst>
          </p:cNvPr>
          <p:cNvSpPr/>
          <p:nvPr/>
        </p:nvSpPr>
        <p:spPr>
          <a:xfrm>
            <a:off x="6727825" y="2595823"/>
            <a:ext cx="2425700" cy="1459182"/>
          </a:xfrm>
          <a:prstGeom prst="rect">
            <a:avLst/>
          </a:prstGeom>
        </p:spPr>
        <p:txBody>
          <a:bodyPr wrap="square">
            <a:spAutoFit/>
          </a:bodyPr>
          <a:lstStyle/>
          <a:p>
            <a:pPr lvl="0" algn="ctr">
              <a:lnSpc>
                <a:spcPct val="115000"/>
              </a:lnSpc>
              <a:spcAft>
                <a:spcPts val="0"/>
              </a:spcAft>
              <a:buClr>
                <a:srgbClr val="FF0000"/>
              </a:buClr>
            </a:pPr>
            <a:r>
              <a:rPr lang="es-PE" sz="1300" b="1" u="sng" dirty="0">
                <a:solidFill>
                  <a:srgbClr val="C00000"/>
                </a:solidFill>
              </a:rPr>
              <a:t>Para las plazas docentes</a:t>
            </a:r>
            <a:r>
              <a:rPr lang="es-PE" sz="1300" dirty="0">
                <a:solidFill>
                  <a:srgbClr val="C00000"/>
                </a:solidFill>
              </a:rPr>
              <a:t> </a:t>
            </a:r>
            <a:r>
              <a:rPr lang="es-PE" sz="1300" dirty="0"/>
              <a:t>(numeral 10.3 de la RVM. 307-2019-MINEDU)</a:t>
            </a:r>
            <a:endParaRPr lang="es-PE" sz="1300" dirty="0">
              <a:solidFill>
                <a:srgbClr val="C00000"/>
              </a:solidFill>
            </a:endParaRPr>
          </a:p>
          <a:p>
            <a:pPr lvl="0" algn="just">
              <a:lnSpc>
                <a:spcPct val="115000"/>
              </a:lnSpc>
              <a:spcAft>
                <a:spcPts val="0"/>
              </a:spcAft>
              <a:buClr>
                <a:srgbClr val="FF0000"/>
              </a:buClr>
            </a:pPr>
            <a:r>
              <a:rPr lang="es-PE" sz="1300" dirty="0"/>
              <a:t>por nivel/modalidad y modelo de servicio. En IE de Inicial y primaria.</a:t>
            </a:r>
            <a:endParaRPr lang="es-PE" sz="1300" b="1" dirty="0"/>
          </a:p>
        </p:txBody>
      </p:sp>
      <p:pic>
        <p:nvPicPr>
          <p:cNvPr id="12" name="Imagen 11">
            <a:extLst>
              <a:ext uri="{FF2B5EF4-FFF2-40B4-BE49-F238E27FC236}">
                <a16:creationId xmlns:a16="http://schemas.microsoft.com/office/drawing/2014/main" xmlns="" id="{0702C10F-0F15-4AD1-95CB-5F4F9F8EB21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59070" y="1366347"/>
            <a:ext cx="799795" cy="799795"/>
          </a:xfrm>
          <a:prstGeom prst="rect">
            <a:avLst/>
          </a:prstGeom>
        </p:spPr>
      </p:pic>
      <p:pic>
        <p:nvPicPr>
          <p:cNvPr id="13" name="Imagen 12">
            <a:extLst>
              <a:ext uri="{FF2B5EF4-FFF2-40B4-BE49-F238E27FC236}">
                <a16:creationId xmlns:a16="http://schemas.microsoft.com/office/drawing/2014/main" xmlns="" id="{A0730806-65F5-48C2-9A0A-481E90E1D1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20972" y="1405464"/>
            <a:ext cx="721561" cy="721561"/>
          </a:xfrm>
          <a:prstGeom prst="rect">
            <a:avLst/>
          </a:prstGeom>
        </p:spPr>
      </p:pic>
      <p:pic>
        <p:nvPicPr>
          <p:cNvPr id="14" name="Imagen 13">
            <a:extLst>
              <a:ext uri="{FF2B5EF4-FFF2-40B4-BE49-F238E27FC236}">
                <a16:creationId xmlns:a16="http://schemas.microsoft.com/office/drawing/2014/main" xmlns="" id="{EA86C0CF-E066-428A-8C6B-E462E0993A5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61947" y="1356069"/>
            <a:ext cx="820351" cy="820351"/>
          </a:xfrm>
          <a:prstGeom prst="rect">
            <a:avLst/>
          </a:prstGeom>
        </p:spPr>
      </p:pic>
      <p:pic>
        <p:nvPicPr>
          <p:cNvPr id="15" name="Imagen 14">
            <a:extLst>
              <a:ext uri="{FF2B5EF4-FFF2-40B4-BE49-F238E27FC236}">
                <a16:creationId xmlns:a16="http://schemas.microsoft.com/office/drawing/2014/main" xmlns="" id="{63D66DEB-580D-4372-A567-6D4EFD8518D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24413" y="1411422"/>
            <a:ext cx="709644" cy="709644"/>
          </a:xfrm>
          <a:prstGeom prst="rect">
            <a:avLst/>
          </a:prstGeom>
        </p:spPr>
      </p:pic>
    </p:spTree>
    <p:extLst>
      <p:ext uri="{BB962C8B-B14F-4D97-AF65-F5344CB8AC3E}">
        <p14:creationId xmlns:p14="http://schemas.microsoft.com/office/powerpoint/2010/main" val="138161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xmlns="" id="{F5D42FE0-FE66-4B6C-9BD3-4F579BC021B7}"/>
              </a:ext>
            </a:extLst>
          </p:cNvPr>
          <p:cNvSpPr/>
          <p:nvPr/>
        </p:nvSpPr>
        <p:spPr>
          <a:xfrm>
            <a:off x="439388" y="819151"/>
            <a:ext cx="5237512" cy="5441950"/>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15000"/>
              </a:lnSpc>
              <a:spcAft>
                <a:spcPts val="0"/>
              </a:spcAft>
              <a:buClr>
                <a:srgbClr val="FF0000"/>
              </a:buClr>
            </a:pPr>
            <a:endParaRPr lang="es-PE" dirty="0">
              <a:solidFill>
                <a:srgbClr val="000000"/>
              </a:solidFill>
              <a:ea typeface="Calibri" panose="020F0502020204030204" pitchFamily="34" charset="0"/>
              <a:cs typeface="Arial" pitchFamily="34" charset="0"/>
            </a:endParaRPr>
          </a:p>
        </p:txBody>
      </p:sp>
      <p:sp>
        <p:nvSpPr>
          <p:cNvPr id="3" name="CuadroTexto 2">
            <a:extLst>
              <a:ext uri="{FF2B5EF4-FFF2-40B4-BE49-F238E27FC236}">
                <a16:creationId xmlns:a16="http://schemas.microsoft.com/office/drawing/2014/main" xmlns="" id="{6A77EB47-F767-4548-A0DF-DCEDDF8C0ACC}"/>
              </a:ext>
            </a:extLst>
          </p:cNvPr>
          <p:cNvSpPr txBox="1"/>
          <p:nvPr/>
        </p:nvSpPr>
        <p:spPr>
          <a:xfrm>
            <a:off x="622958" y="167930"/>
            <a:ext cx="6528132" cy="461665"/>
          </a:xfrm>
          <a:prstGeom prst="rect">
            <a:avLst/>
          </a:prstGeom>
          <a:noFill/>
        </p:spPr>
        <p:txBody>
          <a:bodyPr wrap="square" rtlCol="0">
            <a:spAutoFit/>
          </a:bodyPr>
          <a:lstStyle/>
          <a:p>
            <a:pPr algn="just"/>
            <a:r>
              <a:rPr lang="es-ES" sz="2400" b="1" dirty="0">
                <a:solidFill>
                  <a:srgbClr val="C00000"/>
                </a:solidFill>
                <a:latin typeface="Stag Book" panose="02000503060000020004" pitchFamily="50" charset="0"/>
              </a:rPr>
              <a:t>Precisiones en la Evaluación</a:t>
            </a:r>
          </a:p>
        </p:txBody>
      </p:sp>
      <p:sp>
        <p:nvSpPr>
          <p:cNvPr id="4" name="Triángulo isósceles 3">
            <a:extLst>
              <a:ext uri="{FF2B5EF4-FFF2-40B4-BE49-F238E27FC236}">
                <a16:creationId xmlns:a16="http://schemas.microsoft.com/office/drawing/2014/main" xmlns="" id="{F67F9087-27F4-4C23-9BBD-1071A876AC64}"/>
              </a:ext>
            </a:extLst>
          </p:cNvPr>
          <p:cNvSpPr/>
          <p:nvPr/>
        </p:nvSpPr>
        <p:spPr>
          <a:xfrm rot="5400000">
            <a:off x="362763" y="296875"/>
            <a:ext cx="200674" cy="172995"/>
          </a:xfrm>
          <a:prstGeom prst="triangle">
            <a:avLst/>
          </a:prstGeom>
          <a:solidFill>
            <a:srgbClr val="C00000"/>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5" name="1 Rectángulo">
            <a:extLst>
              <a:ext uri="{FF2B5EF4-FFF2-40B4-BE49-F238E27FC236}">
                <a16:creationId xmlns:a16="http://schemas.microsoft.com/office/drawing/2014/main" xmlns="" id="{92CC1935-7F03-4C34-8EBB-A5989B11B202}"/>
              </a:ext>
            </a:extLst>
          </p:cNvPr>
          <p:cNvSpPr/>
          <p:nvPr/>
        </p:nvSpPr>
        <p:spPr>
          <a:xfrm>
            <a:off x="439388" y="1111667"/>
            <a:ext cx="4868903" cy="5293757"/>
          </a:xfrm>
          <a:prstGeom prst="rect">
            <a:avLst/>
          </a:prstGeom>
        </p:spPr>
        <p:txBody>
          <a:bodyPr wrap="square">
            <a:spAutoFit/>
          </a:bodyPr>
          <a:lstStyle/>
          <a:p>
            <a:pPr marL="285750" indent="-285750" algn="just">
              <a:buFont typeface="Arial" panose="020B0604020202020204" pitchFamily="34" charset="0"/>
              <a:buChar char="•"/>
            </a:pPr>
            <a:r>
              <a:rPr lang="es-PE" sz="1300" dirty="0"/>
              <a:t>Los implementadores priorizan la atención de requerimiento de plazas de PROFESOR antes que la atención de plaza de PROFESOR-AIP o de PROFESOR DE EDUCACIÓN FÍSICA.</a:t>
            </a:r>
          </a:p>
          <a:p>
            <a:pPr marL="285750" indent="-285750" algn="just">
              <a:buFont typeface="Arial" panose="020B0604020202020204" pitchFamily="34" charset="0"/>
              <a:buChar char="•"/>
            </a:pPr>
            <a:endParaRPr lang="es-PE" sz="1300" dirty="0">
              <a:ea typeface="Calibri" panose="020F0502020204030204" pitchFamily="34" charset="0"/>
              <a:cs typeface="Times New Roman" panose="02020603050405020304" pitchFamily="18" charset="0"/>
            </a:endParaRPr>
          </a:p>
          <a:p>
            <a:pPr marL="285750" indent="-285750" algn="just">
              <a:buFont typeface="Arial" panose="020B0604020202020204" pitchFamily="34" charset="0"/>
              <a:buChar char="•"/>
            </a:pPr>
            <a:r>
              <a:rPr lang="es-PE" sz="1300" dirty="0">
                <a:ea typeface="Calibri" panose="020F0502020204030204" pitchFamily="34" charset="0"/>
                <a:cs typeface="Times New Roman" panose="02020603050405020304" pitchFamily="18" charset="0"/>
              </a:rPr>
              <a:t>Se encuentra prohibido que una IE unidocente cuente con plaza de director designado</a:t>
            </a:r>
            <a:r>
              <a:rPr lang="es-PE" sz="1300" dirty="0">
                <a:solidFill>
                  <a:srgbClr val="0000FF"/>
                </a:solidFill>
                <a:ea typeface="Calibri" panose="020F0502020204030204" pitchFamily="34" charset="0"/>
                <a:cs typeface="Times New Roman" panose="02020603050405020304" pitchFamily="18" charset="0"/>
              </a:rPr>
              <a:t>.</a:t>
            </a:r>
            <a:endParaRPr lang="es-PE" sz="1300" dirty="0">
              <a:ea typeface="Calibri" panose="020F0502020204030204" pitchFamily="34" charset="0"/>
              <a:cs typeface="Times New Roman" panose="02020603050405020304" pitchFamily="18" charset="0"/>
            </a:endParaRPr>
          </a:p>
          <a:p>
            <a:pPr algn="just"/>
            <a:endParaRPr lang="es-PE" sz="1300" dirty="0"/>
          </a:p>
          <a:p>
            <a:pPr marL="285750" indent="-285750" algn="just">
              <a:buFont typeface="Arial" panose="020B0604020202020204" pitchFamily="34" charset="0"/>
              <a:buChar char="•"/>
            </a:pPr>
            <a:r>
              <a:rPr lang="es-ES" sz="1300" dirty="0"/>
              <a:t>Profesores con problemas de salud (física o mental) debidamente acreditados con informes médicos, son excluidos del referido proceso</a:t>
            </a:r>
            <a:r>
              <a:rPr lang="es-PE" sz="1300" dirty="0"/>
              <a:t>.</a:t>
            </a:r>
          </a:p>
          <a:p>
            <a:pPr marL="285750" indent="-285750" algn="just">
              <a:buFont typeface="Arial" panose="020B0604020202020204" pitchFamily="34" charset="0"/>
              <a:buChar char="•"/>
            </a:pPr>
            <a:endParaRPr lang="es-PE" sz="1300" dirty="0"/>
          </a:p>
          <a:p>
            <a:pPr marL="285750" indent="-285750" algn="just">
              <a:buFont typeface="Arial" panose="020B0604020202020204" pitchFamily="34" charset="0"/>
              <a:buChar char="•"/>
            </a:pPr>
            <a:r>
              <a:rPr lang="es-PE" sz="1300" dirty="0"/>
              <a:t>Las plazas de Profesor AIP solo pueden ser atendidas con aquellas que </a:t>
            </a:r>
            <a:r>
              <a:rPr lang="es-PE" sz="1300" b="1" u="sng" dirty="0"/>
              <a:t>resulten excedentes</a:t>
            </a:r>
            <a:r>
              <a:rPr lang="es-PE" sz="1300" dirty="0"/>
              <a:t> del proceso de racionalización, y solo se asignan en el </a:t>
            </a:r>
            <a:r>
              <a:rPr lang="es-PE" sz="1300" b="1" u="sng" dirty="0"/>
              <a:t>nivel primaria y secundaria</a:t>
            </a:r>
            <a:r>
              <a:rPr lang="es-PE" sz="1300" dirty="0"/>
              <a:t> de EBR, y deben de contar con un mínimo de 10 secciones y 200 estudiantes en </a:t>
            </a:r>
            <a:r>
              <a:rPr lang="es-PE" sz="1300" b="1" u="sng" dirty="0"/>
              <a:t>zona urbana</a:t>
            </a:r>
            <a:r>
              <a:rPr lang="es-PE" sz="1300" dirty="0"/>
              <a:t>, 6 secciones y 90 estudiantes en </a:t>
            </a:r>
            <a:r>
              <a:rPr lang="es-PE" sz="1300" b="1" u="sng" dirty="0"/>
              <a:t>zona rural</a:t>
            </a:r>
            <a:r>
              <a:rPr lang="es-PE" sz="1300" dirty="0"/>
              <a:t>.</a:t>
            </a:r>
          </a:p>
          <a:p>
            <a:pPr lvl="1" algn="just"/>
            <a:endParaRPr lang="es-PE" sz="1300" b="1" u="sng" dirty="0">
              <a:solidFill>
                <a:srgbClr val="FF0000"/>
              </a:solidFill>
            </a:endParaRPr>
          </a:p>
          <a:p>
            <a:pPr marL="285750" lvl="1" indent="-285750" algn="just">
              <a:buFont typeface="Arial" panose="020B0604020202020204" pitchFamily="34" charset="0"/>
              <a:buChar char="•"/>
            </a:pPr>
            <a:r>
              <a:rPr lang="es-PE" sz="1300" dirty="0"/>
              <a:t>La Plaza de Profesor de educación física se considera en el nivel primaria EBR para lo cual debe acreditar como mínimo 10 secciones.</a:t>
            </a:r>
          </a:p>
          <a:p>
            <a:pPr lvl="1" algn="just"/>
            <a:endParaRPr lang="es-PE" sz="1300" b="1" u="sng" dirty="0">
              <a:solidFill>
                <a:srgbClr val="FF0000"/>
              </a:solidFill>
            </a:endParaRPr>
          </a:p>
          <a:p>
            <a:pPr marL="285750" indent="-285750" algn="just">
              <a:buFont typeface="Arial" panose="020B0604020202020204" pitchFamily="34" charset="0"/>
              <a:buChar char="•"/>
            </a:pPr>
            <a:r>
              <a:rPr lang="es-PE" sz="1300" dirty="0"/>
              <a:t>El director designado es declarado excedente cuando la IE donde presta sus servicios se va a convertir en unidocente, reasignándose en el mismo cargo, </a:t>
            </a:r>
            <a:r>
              <a:rPr lang="es-ES" sz="1300" dirty="0"/>
              <a:t>respetando el nivel y modalidad de su designación.</a:t>
            </a:r>
          </a:p>
        </p:txBody>
      </p:sp>
      <p:sp>
        <p:nvSpPr>
          <p:cNvPr id="6" name="CuadroTexto 5">
            <a:extLst>
              <a:ext uri="{FF2B5EF4-FFF2-40B4-BE49-F238E27FC236}">
                <a16:creationId xmlns:a16="http://schemas.microsoft.com/office/drawing/2014/main" xmlns="" id="{21750799-EE5D-4AB6-A561-61E3F1E9BB1A}"/>
              </a:ext>
            </a:extLst>
          </p:cNvPr>
          <p:cNvSpPr txBox="1"/>
          <p:nvPr/>
        </p:nvSpPr>
        <p:spPr>
          <a:xfrm>
            <a:off x="7208172" y="1745154"/>
            <a:ext cx="4544440" cy="1492716"/>
          </a:xfrm>
          <a:prstGeom prst="rect">
            <a:avLst/>
          </a:prstGeom>
          <a:noFill/>
        </p:spPr>
        <p:txBody>
          <a:bodyPr wrap="square" rtlCol="0">
            <a:spAutoFit/>
          </a:bodyPr>
          <a:lstStyle/>
          <a:p>
            <a:pPr algn="just">
              <a:buClr>
                <a:srgbClr val="C00000"/>
              </a:buClr>
            </a:pPr>
            <a:endParaRPr lang="es-PE" sz="1300" b="1" dirty="0">
              <a:solidFill>
                <a:srgbClr val="FF0000"/>
              </a:solidFill>
            </a:endParaRPr>
          </a:p>
          <a:p>
            <a:pPr algn="just">
              <a:buClr>
                <a:srgbClr val="C00000"/>
              </a:buClr>
            </a:pPr>
            <a:r>
              <a:rPr lang="es-ES" sz="1300" dirty="0"/>
              <a:t>Los implementadores remiten la propuesta de movimiento de las plazas eventuales a la UPP del </a:t>
            </a:r>
            <a:r>
              <a:rPr lang="es-ES" sz="1300" dirty="0" err="1"/>
              <a:t>Minedu</a:t>
            </a:r>
            <a:r>
              <a:rPr lang="es-ES" sz="1300" dirty="0"/>
              <a:t> para su evaluación y validación. Una vez aprobado, la UGEL expide la RD y remite a la UPP, para que a través de la DITEN se actualice en el sistema NEXUS</a:t>
            </a:r>
            <a:r>
              <a:rPr lang="es-PE" sz="1300" dirty="0"/>
              <a:t>.</a:t>
            </a:r>
          </a:p>
          <a:p>
            <a:pPr algn="just">
              <a:buClr>
                <a:srgbClr val="C00000"/>
              </a:buClr>
            </a:pPr>
            <a:endParaRPr lang="es-PE" sz="1300" dirty="0"/>
          </a:p>
        </p:txBody>
      </p:sp>
      <p:sp>
        <p:nvSpPr>
          <p:cNvPr id="7" name="CuadroTexto 6">
            <a:extLst>
              <a:ext uri="{FF2B5EF4-FFF2-40B4-BE49-F238E27FC236}">
                <a16:creationId xmlns:a16="http://schemas.microsoft.com/office/drawing/2014/main" xmlns="" id="{AA717457-EAF1-4A99-B6E6-7F9FAF5E409D}"/>
              </a:ext>
            </a:extLst>
          </p:cNvPr>
          <p:cNvSpPr txBox="1"/>
          <p:nvPr/>
        </p:nvSpPr>
        <p:spPr>
          <a:xfrm>
            <a:off x="6515101" y="698257"/>
            <a:ext cx="5064515" cy="830997"/>
          </a:xfrm>
          <a:prstGeom prst="rect">
            <a:avLst/>
          </a:prstGeom>
          <a:noFill/>
        </p:spPr>
        <p:txBody>
          <a:bodyPr wrap="square" rtlCol="0">
            <a:spAutoFit/>
          </a:bodyPr>
          <a:lstStyle/>
          <a:p>
            <a:pPr algn="just"/>
            <a:r>
              <a:rPr lang="es-ES" sz="2400" dirty="0">
                <a:solidFill>
                  <a:srgbClr val="C00000"/>
                </a:solidFill>
                <a:latin typeface="Stag Book" panose="02000503060000020004" pitchFamily="50" charset="0"/>
              </a:rPr>
              <a:t>Reubicación de plazas vacantes orgánicas y eventuales</a:t>
            </a:r>
          </a:p>
        </p:txBody>
      </p:sp>
      <p:sp>
        <p:nvSpPr>
          <p:cNvPr id="8" name="Triángulo isósceles 7">
            <a:extLst>
              <a:ext uri="{FF2B5EF4-FFF2-40B4-BE49-F238E27FC236}">
                <a16:creationId xmlns:a16="http://schemas.microsoft.com/office/drawing/2014/main" xmlns="" id="{847D3986-5373-4F36-810C-3A509B7FA809}"/>
              </a:ext>
            </a:extLst>
          </p:cNvPr>
          <p:cNvSpPr/>
          <p:nvPr/>
        </p:nvSpPr>
        <p:spPr>
          <a:xfrm rot="5400000">
            <a:off x="6254906" y="827202"/>
            <a:ext cx="200674" cy="172995"/>
          </a:xfrm>
          <a:prstGeom prst="triangle">
            <a:avLst/>
          </a:prstGeom>
          <a:solidFill>
            <a:srgbClr val="C00000"/>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9" name="Rectángulo 8">
            <a:extLst>
              <a:ext uri="{FF2B5EF4-FFF2-40B4-BE49-F238E27FC236}">
                <a16:creationId xmlns:a16="http://schemas.microsoft.com/office/drawing/2014/main" xmlns="" id="{C93477D7-60EC-4CFA-9256-3291BF256EEF}"/>
              </a:ext>
            </a:extLst>
          </p:cNvPr>
          <p:cNvSpPr/>
          <p:nvPr/>
        </p:nvSpPr>
        <p:spPr>
          <a:xfrm>
            <a:off x="7208169" y="3373395"/>
            <a:ext cx="4544440" cy="1292662"/>
          </a:xfrm>
          <a:prstGeom prst="rect">
            <a:avLst/>
          </a:prstGeom>
        </p:spPr>
        <p:txBody>
          <a:bodyPr wrap="square">
            <a:spAutoFit/>
          </a:bodyPr>
          <a:lstStyle/>
          <a:p>
            <a:pPr algn="just">
              <a:buClr>
                <a:srgbClr val="C00000"/>
              </a:buClr>
            </a:pPr>
            <a:r>
              <a:rPr lang="es-ES" sz="1300" dirty="0"/>
              <a:t>Las reubicaciones o adecuaciones de plazas vacantes excedentes se materializan con RD, para ser actualizadas en el NEXUS, SUP y AIRHSP, con la finalidad que dichos movimientos puedan servir para la publicación de plazas vacantes para el reordenamiento a cargo de los implementadores de la UGEL o DRE, respecto a la reasignación por racionalización</a:t>
            </a:r>
            <a:r>
              <a:rPr lang="es-PE" sz="1300" dirty="0"/>
              <a:t>.</a:t>
            </a:r>
          </a:p>
        </p:txBody>
      </p:sp>
      <p:sp>
        <p:nvSpPr>
          <p:cNvPr id="10" name="Rectángulo 9">
            <a:extLst>
              <a:ext uri="{FF2B5EF4-FFF2-40B4-BE49-F238E27FC236}">
                <a16:creationId xmlns:a16="http://schemas.microsoft.com/office/drawing/2014/main" xmlns="" id="{304E0122-3520-4977-A786-F26CE2253BB6}"/>
              </a:ext>
            </a:extLst>
          </p:cNvPr>
          <p:cNvSpPr/>
          <p:nvPr/>
        </p:nvSpPr>
        <p:spPr>
          <a:xfrm>
            <a:off x="7208169" y="5202105"/>
            <a:ext cx="4544440" cy="692497"/>
          </a:xfrm>
          <a:prstGeom prst="rect">
            <a:avLst/>
          </a:prstGeom>
        </p:spPr>
        <p:txBody>
          <a:bodyPr wrap="square">
            <a:spAutoFit/>
          </a:bodyPr>
          <a:lstStyle/>
          <a:p>
            <a:pPr algn="just">
              <a:buClr>
                <a:srgbClr val="C00000"/>
              </a:buClr>
            </a:pPr>
            <a:r>
              <a:rPr lang="es-PE" sz="1300" dirty="0"/>
              <a:t>La reubicación de plazas vacantes excedentes de auxiliar de educación se realiza en el nivel inicial y secundaria de EBR, y en EBE.</a:t>
            </a:r>
          </a:p>
        </p:txBody>
      </p:sp>
      <p:pic>
        <p:nvPicPr>
          <p:cNvPr id="11" name="Imagen 10">
            <a:extLst>
              <a:ext uri="{FF2B5EF4-FFF2-40B4-BE49-F238E27FC236}">
                <a16:creationId xmlns:a16="http://schemas.microsoft.com/office/drawing/2014/main" xmlns="" id="{03797581-BC29-4BC1-B702-A33D056984F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92545" y="2081148"/>
            <a:ext cx="882344" cy="882344"/>
          </a:xfrm>
          <a:prstGeom prst="rect">
            <a:avLst/>
          </a:prstGeom>
        </p:spPr>
      </p:pic>
      <p:pic>
        <p:nvPicPr>
          <p:cNvPr id="12" name="Imagen 11">
            <a:extLst>
              <a:ext uri="{FF2B5EF4-FFF2-40B4-BE49-F238E27FC236}">
                <a16:creationId xmlns:a16="http://schemas.microsoft.com/office/drawing/2014/main" xmlns="" id="{330B1C8D-DFDF-4301-933F-7EF10E98D47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68745" y="3549978"/>
            <a:ext cx="882345" cy="882345"/>
          </a:xfrm>
          <a:prstGeom prst="rect">
            <a:avLst/>
          </a:prstGeom>
        </p:spPr>
      </p:pic>
      <p:pic>
        <p:nvPicPr>
          <p:cNvPr id="13" name="Imagen 12">
            <a:extLst>
              <a:ext uri="{FF2B5EF4-FFF2-40B4-BE49-F238E27FC236}">
                <a16:creationId xmlns:a16="http://schemas.microsoft.com/office/drawing/2014/main" xmlns="" id="{872B7F53-B55F-4CA1-A92A-84523185A66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44091" y="5087603"/>
            <a:ext cx="806999" cy="806999"/>
          </a:xfrm>
          <a:prstGeom prst="rect">
            <a:avLst/>
          </a:prstGeom>
        </p:spPr>
      </p:pic>
    </p:spTree>
    <p:extLst>
      <p:ext uri="{BB962C8B-B14F-4D97-AF65-F5344CB8AC3E}">
        <p14:creationId xmlns:p14="http://schemas.microsoft.com/office/powerpoint/2010/main" val="3535613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xmlns="" id="{EB4DF37A-AFBC-4563-945B-31B7A8890AD4}"/>
              </a:ext>
            </a:extLst>
          </p:cNvPr>
          <p:cNvSpPr/>
          <p:nvPr/>
        </p:nvSpPr>
        <p:spPr>
          <a:xfrm>
            <a:off x="439388" y="819151"/>
            <a:ext cx="5237512" cy="5441950"/>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15000"/>
              </a:lnSpc>
              <a:spcAft>
                <a:spcPts val="0"/>
              </a:spcAft>
              <a:buClr>
                <a:srgbClr val="FF0000"/>
              </a:buClr>
            </a:pPr>
            <a:endParaRPr lang="es-PE" dirty="0">
              <a:solidFill>
                <a:srgbClr val="000000"/>
              </a:solidFill>
              <a:ea typeface="Calibri" panose="020F0502020204030204" pitchFamily="34" charset="0"/>
              <a:cs typeface="Arial" pitchFamily="34" charset="0"/>
            </a:endParaRPr>
          </a:p>
        </p:txBody>
      </p:sp>
      <p:sp>
        <p:nvSpPr>
          <p:cNvPr id="3" name="CuadroTexto 2">
            <a:extLst>
              <a:ext uri="{FF2B5EF4-FFF2-40B4-BE49-F238E27FC236}">
                <a16:creationId xmlns:a16="http://schemas.microsoft.com/office/drawing/2014/main" xmlns="" id="{D92E3A54-F589-4AE1-AA87-8BBEC16EC5C7}"/>
              </a:ext>
            </a:extLst>
          </p:cNvPr>
          <p:cNvSpPr txBox="1"/>
          <p:nvPr/>
        </p:nvSpPr>
        <p:spPr>
          <a:xfrm>
            <a:off x="622958" y="167930"/>
            <a:ext cx="6857342" cy="461665"/>
          </a:xfrm>
          <a:prstGeom prst="rect">
            <a:avLst/>
          </a:prstGeom>
          <a:noFill/>
        </p:spPr>
        <p:txBody>
          <a:bodyPr wrap="square" rtlCol="0">
            <a:spAutoFit/>
          </a:bodyPr>
          <a:lstStyle/>
          <a:p>
            <a:pPr algn="just"/>
            <a:r>
              <a:rPr lang="es-ES" sz="2400" dirty="0">
                <a:solidFill>
                  <a:srgbClr val="C00000"/>
                </a:solidFill>
                <a:latin typeface="Stag Book" panose="02000503060000020004" pitchFamily="50" charset="0"/>
              </a:rPr>
              <a:t>PRECISIONES EN EL REORDENAMIENTO</a:t>
            </a:r>
          </a:p>
        </p:txBody>
      </p:sp>
      <p:sp>
        <p:nvSpPr>
          <p:cNvPr id="4" name="Triángulo isósceles 3">
            <a:extLst>
              <a:ext uri="{FF2B5EF4-FFF2-40B4-BE49-F238E27FC236}">
                <a16:creationId xmlns:a16="http://schemas.microsoft.com/office/drawing/2014/main" xmlns="" id="{D88165C7-119D-4252-A744-19B12095575D}"/>
              </a:ext>
            </a:extLst>
          </p:cNvPr>
          <p:cNvSpPr/>
          <p:nvPr/>
        </p:nvSpPr>
        <p:spPr>
          <a:xfrm rot="5400000">
            <a:off x="362763" y="296875"/>
            <a:ext cx="200674" cy="172995"/>
          </a:xfrm>
          <a:prstGeom prst="triangle">
            <a:avLst/>
          </a:prstGeom>
          <a:solidFill>
            <a:srgbClr val="C00000"/>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5" name="CuadroTexto 4">
            <a:extLst>
              <a:ext uri="{FF2B5EF4-FFF2-40B4-BE49-F238E27FC236}">
                <a16:creationId xmlns:a16="http://schemas.microsoft.com/office/drawing/2014/main" xmlns="" id="{5246FF70-FE22-4C4E-9C9B-5D49E7755B6B}"/>
              </a:ext>
            </a:extLst>
          </p:cNvPr>
          <p:cNvSpPr txBox="1"/>
          <p:nvPr/>
        </p:nvSpPr>
        <p:spPr>
          <a:xfrm>
            <a:off x="1041400" y="951433"/>
            <a:ext cx="3698101" cy="338554"/>
          </a:xfrm>
          <a:prstGeom prst="rect">
            <a:avLst/>
          </a:prstGeom>
          <a:noFill/>
        </p:spPr>
        <p:txBody>
          <a:bodyPr wrap="square" rtlCol="0">
            <a:spAutoFit/>
          </a:bodyPr>
          <a:lstStyle/>
          <a:p>
            <a:pPr algn="just"/>
            <a:r>
              <a:rPr lang="es-ES" sz="1600" b="1" dirty="0">
                <a:latin typeface="Stag Book" panose="02000503060000020004" pitchFamily="50" charset="0"/>
              </a:rPr>
              <a:t>Reasignación y/o reubicación de plazas</a:t>
            </a:r>
          </a:p>
        </p:txBody>
      </p:sp>
      <p:sp>
        <p:nvSpPr>
          <p:cNvPr id="6" name="CuadroTexto 5">
            <a:extLst>
              <a:ext uri="{FF2B5EF4-FFF2-40B4-BE49-F238E27FC236}">
                <a16:creationId xmlns:a16="http://schemas.microsoft.com/office/drawing/2014/main" xmlns="" id="{F8F302E9-1B88-46E0-96CC-AB053910E220}"/>
              </a:ext>
            </a:extLst>
          </p:cNvPr>
          <p:cNvSpPr txBox="1"/>
          <p:nvPr/>
        </p:nvSpPr>
        <p:spPr>
          <a:xfrm>
            <a:off x="665066" y="1542037"/>
            <a:ext cx="4761843" cy="3970318"/>
          </a:xfrm>
          <a:prstGeom prst="rect">
            <a:avLst/>
          </a:prstGeom>
          <a:noFill/>
        </p:spPr>
        <p:txBody>
          <a:bodyPr wrap="square" rtlCol="0">
            <a:spAutoFit/>
          </a:bodyPr>
          <a:lstStyle/>
          <a:p>
            <a:pPr algn="just">
              <a:buClr>
                <a:srgbClr val="C00000"/>
              </a:buClr>
            </a:pPr>
            <a:r>
              <a:rPr lang="es-PE" sz="1400" dirty="0"/>
              <a:t>Los implementadores de la DRE/UGEL remiten las actas de adjudicación al responsable de personal para que se emita el acto resolutivo y su actualización en NEXUS, SUP y AIRHSP. La vigencia de la reasignación es con eficacia al año siguiente, con las siguientes precisiones:</a:t>
            </a:r>
          </a:p>
          <a:p>
            <a:pPr algn="just">
              <a:buClr>
                <a:srgbClr val="C00000"/>
              </a:buClr>
            </a:pPr>
            <a:endParaRPr lang="es-PE" sz="1400" dirty="0"/>
          </a:p>
          <a:p>
            <a:pPr algn="just">
              <a:buClr>
                <a:srgbClr val="C00000"/>
              </a:buClr>
            </a:pPr>
            <a:r>
              <a:rPr lang="es-ES" sz="1400" dirty="0"/>
              <a:t>a) Para el personal del </a:t>
            </a:r>
            <a:r>
              <a:rPr lang="es-ES" sz="1400" u="sng" dirty="0"/>
              <a:t>área de desempeño de gestión institucional</a:t>
            </a:r>
            <a:r>
              <a:rPr lang="es-ES" sz="1400" dirty="0"/>
              <a:t>, la vigencia y toma de posesión del cargo es a partir del primer día calendario del mes de enero del año siguiente.</a:t>
            </a:r>
          </a:p>
          <a:p>
            <a:pPr algn="just">
              <a:buClr>
                <a:srgbClr val="C00000"/>
              </a:buClr>
            </a:pPr>
            <a:endParaRPr lang="es-ES" sz="1400" dirty="0"/>
          </a:p>
          <a:p>
            <a:pPr algn="just">
              <a:buClr>
                <a:srgbClr val="C00000"/>
              </a:buClr>
            </a:pPr>
            <a:r>
              <a:rPr lang="es-ES" sz="1400" dirty="0"/>
              <a:t>b) Para el personal del </a:t>
            </a:r>
            <a:r>
              <a:rPr lang="es-ES" sz="1400" u="sng" dirty="0"/>
              <a:t>área de desempeño de gestión pedagógica</a:t>
            </a:r>
            <a:r>
              <a:rPr lang="es-ES" sz="1400" dirty="0"/>
              <a:t>, la vigencia es a partir del 01 de marzo, debiendo tomar posesión del cargo al término de su periodo vacacional, la misma que coincide con las vacaciones de los estudiantes. La presente disposición también se aplica para el Auxiliar de Educación. </a:t>
            </a:r>
          </a:p>
          <a:p>
            <a:pPr algn="just">
              <a:buClr>
                <a:srgbClr val="C00000"/>
              </a:buClr>
            </a:pPr>
            <a:endParaRPr lang="es-PE" sz="1400" dirty="0"/>
          </a:p>
        </p:txBody>
      </p:sp>
      <p:sp>
        <p:nvSpPr>
          <p:cNvPr id="7" name="CuadroTexto 6">
            <a:extLst>
              <a:ext uri="{FF2B5EF4-FFF2-40B4-BE49-F238E27FC236}">
                <a16:creationId xmlns:a16="http://schemas.microsoft.com/office/drawing/2014/main" xmlns="" id="{11AF9775-F385-46B0-B01F-2CAF553EA4AB}"/>
              </a:ext>
            </a:extLst>
          </p:cNvPr>
          <p:cNvSpPr txBox="1"/>
          <p:nvPr/>
        </p:nvSpPr>
        <p:spPr>
          <a:xfrm>
            <a:off x="7172973" y="4469507"/>
            <a:ext cx="4579639" cy="1292662"/>
          </a:xfrm>
          <a:prstGeom prst="rect">
            <a:avLst/>
          </a:prstGeom>
          <a:noFill/>
        </p:spPr>
        <p:txBody>
          <a:bodyPr wrap="square" rtlCol="0">
            <a:spAutoFit/>
          </a:bodyPr>
          <a:lstStyle/>
          <a:p>
            <a:pPr algn="just">
              <a:buClr>
                <a:srgbClr val="C00000"/>
              </a:buClr>
            </a:pPr>
            <a:r>
              <a:rPr lang="es-PE" sz="1300" dirty="0"/>
              <a:t>Para el caso del docente de educación religiosa que fue declarado excedente, los implementadores comunican su situación a la ODEC para que sea reasignado a otra plaza con la propuesta, en caso no extienda la propuesta los implementadores reasignan a una plaza vacante del área de religión de IE pública.</a:t>
            </a:r>
          </a:p>
        </p:txBody>
      </p:sp>
      <p:sp>
        <p:nvSpPr>
          <p:cNvPr id="8" name="CuadroTexto 7">
            <a:extLst>
              <a:ext uri="{FF2B5EF4-FFF2-40B4-BE49-F238E27FC236}">
                <a16:creationId xmlns:a16="http://schemas.microsoft.com/office/drawing/2014/main" xmlns="" id="{0E098887-B4EB-490F-A12D-6F77CB1472ED}"/>
              </a:ext>
            </a:extLst>
          </p:cNvPr>
          <p:cNvSpPr txBox="1"/>
          <p:nvPr/>
        </p:nvSpPr>
        <p:spPr>
          <a:xfrm>
            <a:off x="6342355" y="804930"/>
            <a:ext cx="5410257" cy="830997"/>
          </a:xfrm>
          <a:prstGeom prst="rect">
            <a:avLst/>
          </a:prstGeom>
          <a:noFill/>
        </p:spPr>
        <p:txBody>
          <a:bodyPr wrap="square" rtlCol="0">
            <a:spAutoFit/>
          </a:bodyPr>
          <a:lstStyle/>
          <a:p>
            <a:pPr algn="just"/>
            <a:r>
              <a:rPr lang="es-ES" sz="2400" b="1" dirty="0">
                <a:solidFill>
                  <a:srgbClr val="C00000"/>
                </a:solidFill>
                <a:latin typeface="Stag Book" panose="02000503060000020004" pitchFamily="50" charset="0"/>
              </a:rPr>
              <a:t>De la evaluación extraordinaria en II.EE. por convenio</a:t>
            </a:r>
          </a:p>
        </p:txBody>
      </p:sp>
      <p:sp>
        <p:nvSpPr>
          <p:cNvPr id="9" name="Triángulo isósceles 8">
            <a:extLst>
              <a:ext uri="{FF2B5EF4-FFF2-40B4-BE49-F238E27FC236}">
                <a16:creationId xmlns:a16="http://schemas.microsoft.com/office/drawing/2014/main" xmlns="" id="{E6341D75-55D4-4C22-B3E2-42EC7AA1B475}"/>
              </a:ext>
            </a:extLst>
          </p:cNvPr>
          <p:cNvSpPr/>
          <p:nvPr/>
        </p:nvSpPr>
        <p:spPr>
          <a:xfrm rot="5400000">
            <a:off x="6082160" y="933875"/>
            <a:ext cx="200674" cy="172995"/>
          </a:xfrm>
          <a:prstGeom prst="triangle">
            <a:avLst/>
          </a:prstGeom>
          <a:solidFill>
            <a:srgbClr val="C00000"/>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pic>
        <p:nvPicPr>
          <p:cNvPr id="10" name="Imagen 9">
            <a:extLst>
              <a:ext uri="{FF2B5EF4-FFF2-40B4-BE49-F238E27FC236}">
                <a16:creationId xmlns:a16="http://schemas.microsoft.com/office/drawing/2014/main" xmlns="" id="{E8BD6EDD-DDF1-4C39-AB07-4F04414EF8F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90727" y="2030681"/>
            <a:ext cx="783972" cy="783972"/>
          </a:xfrm>
          <a:prstGeom prst="rect">
            <a:avLst/>
          </a:prstGeom>
        </p:spPr>
      </p:pic>
      <p:sp>
        <p:nvSpPr>
          <p:cNvPr id="11" name="CuadroTexto 10">
            <a:extLst>
              <a:ext uri="{FF2B5EF4-FFF2-40B4-BE49-F238E27FC236}">
                <a16:creationId xmlns:a16="http://schemas.microsoft.com/office/drawing/2014/main" xmlns="" id="{6D11ACBA-7080-45E0-9599-A77E356EE467}"/>
              </a:ext>
            </a:extLst>
          </p:cNvPr>
          <p:cNvSpPr txBox="1"/>
          <p:nvPr/>
        </p:nvSpPr>
        <p:spPr>
          <a:xfrm>
            <a:off x="7105648" y="2076419"/>
            <a:ext cx="4579639" cy="692497"/>
          </a:xfrm>
          <a:prstGeom prst="rect">
            <a:avLst/>
          </a:prstGeom>
          <a:noFill/>
        </p:spPr>
        <p:txBody>
          <a:bodyPr wrap="square" rtlCol="0">
            <a:spAutoFit/>
          </a:bodyPr>
          <a:lstStyle/>
          <a:p>
            <a:pPr algn="just">
              <a:buClr>
                <a:srgbClr val="C00000"/>
              </a:buClr>
            </a:pPr>
            <a:r>
              <a:rPr lang="es-PE" sz="1300" dirty="0"/>
              <a:t>El personal que resultó excedente en IE por convenio es reasignado y/o reubicado por la UGEL a otra IE de convenio a propuesta de la ODEC con VB de la ONDEC.</a:t>
            </a:r>
          </a:p>
        </p:txBody>
      </p:sp>
      <p:sp>
        <p:nvSpPr>
          <p:cNvPr id="12" name="CuadroTexto 11">
            <a:extLst>
              <a:ext uri="{FF2B5EF4-FFF2-40B4-BE49-F238E27FC236}">
                <a16:creationId xmlns:a16="http://schemas.microsoft.com/office/drawing/2014/main" xmlns="" id="{056F5B27-781B-46A1-8504-E98B3585F192}"/>
              </a:ext>
            </a:extLst>
          </p:cNvPr>
          <p:cNvSpPr txBox="1"/>
          <p:nvPr/>
        </p:nvSpPr>
        <p:spPr>
          <a:xfrm>
            <a:off x="7172973" y="3355568"/>
            <a:ext cx="4579639" cy="692497"/>
          </a:xfrm>
          <a:prstGeom prst="rect">
            <a:avLst/>
          </a:prstGeom>
          <a:noFill/>
        </p:spPr>
        <p:txBody>
          <a:bodyPr wrap="square" rtlCol="0">
            <a:spAutoFit/>
          </a:bodyPr>
          <a:lstStyle/>
          <a:p>
            <a:pPr algn="just">
              <a:buClr>
                <a:srgbClr val="C00000"/>
              </a:buClr>
            </a:pPr>
            <a:r>
              <a:rPr lang="es-PE" sz="1300" dirty="0"/>
              <a:t>En el caso que la IE de convenio requiera plaza, para la consideración la UGEL o DRE deberá corroborar que la IE brinde el servicio educativo gratuito.</a:t>
            </a:r>
          </a:p>
        </p:txBody>
      </p:sp>
      <p:pic>
        <p:nvPicPr>
          <p:cNvPr id="13" name="Imagen 12">
            <a:extLst>
              <a:ext uri="{FF2B5EF4-FFF2-40B4-BE49-F238E27FC236}">
                <a16:creationId xmlns:a16="http://schemas.microsoft.com/office/drawing/2014/main" xmlns="" id="{43446F3A-7826-430B-B4F6-4C0E482597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68995" y="3355567"/>
            <a:ext cx="744193" cy="744193"/>
          </a:xfrm>
          <a:prstGeom prst="rect">
            <a:avLst/>
          </a:prstGeom>
        </p:spPr>
      </p:pic>
      <p:pic>
        <p:nvPicPr>
          <p:cNvPr id="14" name="Imagen 13">
            <a:extLst>
              <a:ext uri="{FF2B5EF4-FFF2-40B4-BE49-F238E27FC236}">
                <a16:creationId xmlns:a16="http://schemas.microsoft.com/office/drawing/2014/main" xmlns="" id="{98A138DC-1341-4ED9-B2BB-36CEDEE0BA5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82409" y="4640674"/>
            <a:ext cx="730779" cy="730779"/>
          </a:xfrm>
          <a:prstGeom prst="rect">
            <a:avLst/>
          </a:prstGeom>
        </p:spPr>
      </p:pic>
    </p:spTree>
    <p:extLst>
      <p:ext uri="{BB962C8B-B14F-4D97-AF65-F5344CB8AC3E}">
        <p14:creationId xmlns:p14="http://schemas.microsoft.com/office/powerpoint/2010/main" val="1445191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39">
            <a:extLst>
              <a:ext uri="{FF2B5EF4-FFF2-40B4-BE49-F238E27FC236}">
                <a16:creationId xmlns:a16="http://schemas.microsoft.com/office/drawing/2014/main" xmlns="" id="{845CF3D4-30FB-4E22-945E-75E03AB3A491}"/>
              </a:ext>
            </a:extLst>
          </p:cNvPr>
          <p:cNvSpPr txBox="1"/>
          <p:nvPr/>
        </p:nvSpPr>
        <p:spPr>
          <a:xfrm>
            <a:off x="322033" y="1808885"/>
            <a:ext cx="3103556" cy="2246769"/>
          </a:xfrm>
          <a:prstGeom prst="rect">
            <a:avLst/>
          </a:prstGeom>
          <a:noFill/>
        </p:spPr>
        <p:txBody>
          <a:bodyPr wrap="square" rtlCol="0">
            <a:spAutoFit/>
          </a:bodyPr>
          <a:lstStyle/>
          <a:p>
            <a:pPr algn="just"/>
            <a:endParaRPr lang="es-ES" sz="2000" b="1" dirty="0" smtClean="0">
              <a:solidFill>
                <a:srgbClr val="C00000"/>
              </a:solidFill>
              <a:latin typeface="Stag Book" panose="02000503060000020004" pitchFamily="50" charset="0"/>
            </a:endParaRPr>
          </a:p>
          <a:p>
            <a:pPr marL="342900" indent="-342900" algn="just">
              <a:buFont typeface="Arial" pitchFamily="34" charset="0"/>
              <a:buChar char="•"/>
            </a:pPr>
            <a:r>
              <a:rPr lang="es-ES" sz="2000" dirty="0" smtClean="0">
                <a:solidFill>
                  <a:srgbClr val="C00000"/>
                </a:solidFill>
                <a:latin typeface="Stag Book" panose="02000503060000020004" pitchFamily="50" charset="0"/>
              </a:rPr>
              <a:t>Contrato Docente</a:t>
            </a:r>
          </a:p>
          <a:p>
            <a:pPr marL="342900" indent="-342900" algn="just">
              <a:buFont typeface="Arial" pitchFamily="34" charset="0"/>
              <a:buChar char="•"/>
            </a:pPr>
            <a:r>
              <a:rPr lang="es-ES" sz="2000" dirty="0" smtClean="0">
                <a:solidFill>
                  <a:srgbClr val="C00000"/>
                </a:solidFill>
                <a:latin typeface="Stag Book" panose="02000503060000020004" pitchFamily="50" charset="0"/>
              </a:rPr>
              <a:t>Encargatura </a:t>
            </a:r>
          </a:p>
          <a:p>
            <a:pPr marL="342900" indent="-342900" algn="just">
              <a:buFont typeface="Arial" pitchFamily="34" charset="0"/>
              <a:buChar char="•"/>
            </a:pPr>
            <a:r>
              <a:rPr lang="es-ES" sz="2000" dirty="0" smtClean="0">
                <a:solidFill>
                  <a:srgbClr val="C00000"/>
                </a:solidFill>
                <a:latin typeface="Stag Book" panose="02000503060000020004" pitchFamily="50" charset="0"/>
              </a:rPr>
              <a:t>Contrato Auxiliar de educación</a:t>
            </a:r>
          </a:p>
          <a:p>
            <a:pPr algn="just"/>
            <a:endParaRPr lang="es-ES" sz="2000" dirty="0">
              <a:solidFill>
                <a:srgbClr val="C00000"/>
              </a:solidFill>
              <a:latin typeface="Stag Book" panose="02000503060000020004" pitchFamily="50" charset="0"/>
            </a:endParaRPr>
          </a:p>
          <a:p>
            <a:pPr algn="just"/>
            <a:r>
              <a:rPr lang="es-ES" sz="2000" dirty="0" smtClean="0">
                <a:solidFill>
                  <a:srgbClr val="C00000"/>
                </a:solidFill>
                <a:latin typeface="Stag Book" panose="02000503060000020004" pitchFamily="50" charset="0"/>
              </a:rPr>
              <a:t>     Corte al </a:t>
            </a:r>
            <a:r>
              <a:rPr lang="es-ES" sz="2000" dirty="0">
                <a:solidFill>
                  <a:srgbClr val="C00000"/>
                </a:solidFill>
                <a:latin typeface="Stag Book" panose="02000503060000020004" pitchFamily="50" charset="0"/>
              </a:rPr>
              <a:t>16.04.2021</a:t>
            </a:r>
          </a:p>
        </p:txBody>
      </p:sp>
      <p:sp>
        <p:nvSpPr>
          <p:cNvPr id="6" name="CuadroTexto 2">
            <a:extLst>
              <a:ext uri="{FF2B5EF4-FFF2-40B4-BE49-F238E27FC236}">
                <a16:creationId xmlns:a16="http://schemas.microsoft.com/office/drawing/2014/main" xmlns="" id="{D92E3A54-F589-4AE1-AA87-8BBEC16EC5C7}"/>
              </a:ext>
            </a:extLst>
          </p:cNvPr>
          <p:cNvSpPr txBox="1"/>
          <p:nvPr/>
        </p:nvSpPr>
        <p:spPr>
          <a:xfrm>
            <a:off x="622958" y="167930"/>
            <a:ext cx="8152552" cy="461665"/>
          </a:xfrm>
          <a:prstGeom prst="rect">
            <a:avLst/>
          </a:prstGeom>
          <a:noFill/>
        </p:spPr>
        <p:txBody>
          <a:bodyPr wrap="square" rtlCol="0">
            <a:spAutoFit/>
          </a:bodyPr>
          <a:lstStyle/>
          <a:p>
            <a:pPr algn="just"/>
            <a:r>
              <a:rPr lang="es-ES" sz="2400" dirty="0">
                <a:solidFill>
                  <a:srgbClr val="C00000"/>
                </a:solidFill>
                <a:latin typeface="Stag Book" panose="02000503060000020004" pitchFamily="50" charset="0"/>
              </a:rPr>
              <a:t>REPORTE DE PLAZAS NO </a:t>
            </a:r>
            <a:r>
              <a:rPr lang="es-ES" sz="2400" dirty="0" smtClean="0">
                <a:solidFill>
                  <a:srgbClr val="C00000"/>
                </a:solidFill>
                <a:latin typeface="Stag Book" panose="02000503060000020004" pitchFamily="50" charset="0"/>
              </a:rPr>
              <a:t>ADJUDICADAS</a:t>
            </a:r>
            <a:endParaRPr lang="es-ES" sz="2400" dirty="0">
              <a:solidFill>
                <a:srgbClr val="C00000"/>
              </a:solidFill>
              <a:latin typeface="Stag Book" panose="02000503060000020004" pitchFamily="50" charset="0"/>
            </a:endParaRPr>
          </a:p>
        </p:txBody>
      </p:sp>
      <p:sp>
        <p:nvSpPr>
          <p:cNvPr id="7" name="Triángulo isósceles 3">
            <a:extLst>
              <a:ext uri="{FF2B5EF4-FFF2-40B4-BE49-F238E27FC236}">
                <a16:creationId xmlns:a16="http://schemas.microsoft.com/office/drawing/2014/main" xmlns="" id="{D88165C7-119D-4252-A744-19B12095575D}"/>
              </a:ext>
            </a:extLst>
          </p:cNvPr>
          <p:cNvSpPr/>
          <p:nvPr/>
        </p:nvSpPr>
        <p:spPr>
          <a:xfrm rot="5400000">
            <a:off x="362763" y="296875"/>
            <a:ext cx="200674" cy="172995"/>
          </a:xfrm>
          <a:prstGeom prst="triangle">
            <a:avLst/>
          </a:prstGeom>
          <a:solidFill>
            <a:srgbClr val="C00000"/>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graphicFrame>
        <p:nvGraphicFramePr>
          <p:cNvPr id="2" name="1 Tabla"/>
          <p:cNvGraphicFramePr>
            <a:graphicFrameLocks noGrp="1"/>
          </p:cNvGraphicFramePr>
          <p:nvPr>
            <p:extLst>
              <p:ext uri="{D42A27DB-BD31-4B8C-83A1-F6EECF244321}">
                <p14:modId xmlns:p14="http://schemas.microsoft.com/office/powerpoint/2010/main" val="2360077455"/>
              </p:ext>
            </p:extLst>
          </p:nvPr>
        </p:nvGraphicFramePr>
        <p:xfrm>
          <a:off x="3643953" y="1426366"/>
          <a:ext cx="7519918" cy="4267366"/>
        </p:xfrm>
        <a:graphic>
          <a:graphicData uri="http://schemas.openxmlformats.org/drawingml/2006/table">
            <a:tbl>
              <a:tblPr/>
              <a:tblGrid>
                <a:gridCol w="2506639"/>
                <a:gridCol w="1671093"/>
                <a:gridCol w="1671093"/>
                <a:gridCol w="1671093"/>
              </a:tblGrid>
              <a:tr h="840327">
                <a:tc>
                  <a:txBody>
                    <a:bodyPr/>
                    <a:lstStyle/>
                    <a:p>
                      <a:pPr algn="ctr" fontAlgn="ctr"/>
                      <a:r>
                        <a:rPr lang="es-PE" sz="1800" b="1" i="0" u="none" strike="noStrike" dirty="0">
                          <a:solidFill>
                            <a:srgbClr val="000000"/>
                          </a:solidFill>
                          <a:effectLst/>
                          <a:latin typeface="Calibri"/>
                        </a:rPr>
                        <a:t>REGIÓN</a:t>
                      </a:r>
                    </a:p>
                  </a:txBody>
                  <a:tcPr marL="9525" marR="9525" marT="9525"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PE" sz="1800" b="1" i="0" u="none" strike="noStrike">
                          <a:solidFill>
                            <a:srgbClr val="000000"/>
                          </a:solidFill>
                          <a:effectLst/>
                          <a:latin typeface="Calibri"/>
                        </a:rPr>
                        <a:t>Docentes</a:t>
                      </a:r>
                    </a:p>
                  </a:txBody>
                  <a:tcPr marL="9525" marR="9525" marT="9525"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PE" sz="1800" b="1" i="0" u="none" strike="noStrike">
                          <a:solidFill>
                            <a:srgbClr val="000000"/>
                          </a:solidFill>
                          <a:effectLst/>
                          <a:latin typeface="Calibri"/>
                        </a:rPr>
                        <a:t>Directivos de IE</a:t>
                      </a:r>
                    </a:p>
                  </a:txBody>
                  <a:tcPr marL="9525" marR="9525" marT="9525"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c>
                  <a:txBody>
                    <a:bodyPr/>
                    <a:lstStyle/>
                    <a:p>
                      <a:pPr algn="ctr" fontAlgn="ctr"/>
                      <a:r>
                        <a:rPr lang="es-PE" sz="1800" b="1" i="0" u="none" strike="noStrike">
                          <a:solidFill>
                            <a:srgbClr val="000000"/>
                          </a:solidFill>
                          <a:effectLst/>
                          <a:latin typeface="Calibri"/>
                        </a:rPr>
                        <a:t>Auxiliares de Educación</a:t>
                      </a:r>
                    </a:p>
                  </a:txBody>
                  <a:tcPr marL="9525" marR="9525" marT="9525" marB="0" anchor="ctr">
                    <a:lnL>
                      <a:noFill/>
                    </a:lnL>
                    <a:lnR>
                      <a:noFill/>
                    </a:lnR>
                    <a:lnT>
                      <a:noFill/>
                    </a:lnT>
                    <a:lnB w="6350" cap="flat" cmpd="sng" algn="ctr">
                      <a:solidFill>
                        <a:srgbClr val="9BC2E6"/>
                      </a:solidFill>
                      <a:prstDash val="solid"/>
                      <a:round/>
                      <a:headEnd type="none" w="med" len="med"/>
                      <a:tailEnd type="none" w="med" len="med"/>
                    </a:lnB>
                    <a:solidFill>
                      <a:srgbClr val="DDEBF7"/>
                    </a:solidFill>
                  </a:tcPr>
                </a:tc>
              </a:tr>
              <a:tr h="280109">
                <a:tc>
                  <a:txBody>
                    <a:bodyPr/>
                    <a:lstStyle/>
                    <a:p>
                      <a:pPr algn="l" fontAlgn="b"/>
                      <a:r>
                        <a:rPr lang="es-PE" sz="1800" b="0" i="0" u="none" strike="noStrike">
                          <a:solidFill>
                            <a:srgbClr val="000000"/>
                          </a:solidFill>
                          <a:effectLst/>
                          <a:latin typeface="Calibri"/>
                        </a:rPr>
                        <a:t>AMAZONAS</a:t>
                      </a:r>
                    </a:p>
                  </a:txBody>
                  <a:tcPr marL="9525" marR="9525" marT="9525" marB="0" anchor="b">
                    <a:lnL>
                      <a:noFill/>
                    </a:lnL>
                    <a:lnR>
                      <a:noFill/>
                    </a:lnR>
                    <a:lnT w="6350" cap="flat" cmpd="sng" algn="ctr">
                      <a:solidFill>
                        <a:srgbClr val="9BC2E6"/>
                      </a:solidFill>
                      <a:prstDash val="solid"/>
                      <a:round/>
                      <a:headEnd type="none" w="med" len="med"/>
                      <a:tailEnd type="none" w="med" len="med"/>
                    </a:lnT>
                    <a:lnB>
                      <a:noFill/>
                    </a:lnB>
                  </a:tcPr>
                </a:tc>
                <a:tc>
                  <a:txBody>
                    <a:bodyPr/>
                    <a:lstStyle/>
                    <a:p>
                      <a:pPr algn="ctr" fontAlgn="b"/>
                      <a:r>
                        <a:rPr lang="es-PE" sz="1800" b="0" i="0" u="none" strike="noStrike" dirty="0">
                          <a:solidFill>
                            <a:srgbClr val="000000"/>
                          </a:solidFill>
                          <a:effectLst/>
                          <a:latin typeface="Calibri"/>
                        </a:rPr>
                        <a:t>1</a:t>
                      </a:r>
                    </a:p>
                  </a:txBody>
                  <a:tcPr marL="9525" marR="9525" marT="9525" marB="0" anchor="b">
                    <a:lnL>
                      <a:noFill/>
                    </a:lnL>
                    <a:lnR>
                      <a:noFill/>
                    </a:lnR>
                    <a:lnT w="6350" cap="flat" cmpd="sng" algn="ctr">
                      <a:solidFill>
                        <a:srgbClr val="9BC2E6"/>
                      </a:solidFill>
                      <a:prstDash val="solid"/>
                      <a:round/>
                      <a:headEnd type="none" w="med" len="med"/>
                      <a:tailEnd type="none" w="med" len="med"/>
                    </a:lnT>
                    <a:lnB>
                      <a:noFill/>
                    </a:lnB>
                  </a:tcPr>
                </a:tc>
                <a:tc>
                  <a:txBody>
                    <a:bodyPr/>
                    <a:lstStyle/>
                    <a:p>
                      <a:pPr algn="ctr" fontAlgn="b"/>
                      <a:r>
                        <a:rPr lang="es-PE" sz="1800" b="0" i="0" u="none" strike="noStrike">
                          <a:solidFill>
                            <a:srgbClr val="000000"/>
                          </a:solidFill>
                          <a:effectLst/>
                          <a:latin typeface="Calibri"/>
                        </a:rPr>
                        <a:t>3</a:t>
                      </a:r>
                    </a:p>
                  </a:txBody>
                  <a:tcPr marL="9525" marR="9525" marT="9525" marB="0" anchor="b">
                    <a:lnL>
                      <a:noFill/>
                    </a:lnL>
                    <a:lnR>
                      <a:noFill/>
                    </a:lnR>
                    <a:lnT w="6350" cap="flat" cmpd="sng" algn="ctr">
                      <a:solidFill>
                        <a:srgbClr val="9BC2E6"/>
                      </a:solidFill>
                      <a:prstDash val="solid"/>
                      <a:round/>
                      <a:headEnd type="none" w="med" len="med"/>
                      <a:tailEnd type="none" w="med" len="med"/>
                    </a:lnT>
                    <a:lnB>
                      <a:noFill/>
                    </a:lnB>
                  </a:tcPr>
                </a:tc>
                <a:tc>
                  <a:txBody>
                    <a:bodyPr/>
                    <a:lstStyle/>
                    <a:p>
                      <a:pPr algn="ctr" fontAlgn="b"/>
                      <a:r>
                        <a:rPr lang="es-PE" sz="1800" b="0" i="0" u="none" strike="noStrike">
                          <a:solidFill>
                            <a:srgbClr val="000000"/>
                          </a:solidFill>
                          <a:effectLst/>
                          <a:latin typeface="Calibri"/>
                        </a:rPr>
                        <a:t>0</a:t>
                      </a:r>
                    </a:p>
                  </a:txBody>
                  <a:tcPr marL="9525" marR="9525" marT="9525" marB="0" anchor="b">
                    <a:lnL>
                      <a:noFill/>
                    </a:lnL>
                    <a:lnR>
                      <a:noFill/>
                    </a:lnR>
                    <a:lnT w="6350" cap="flat" cmpd="sng" algn="ctr">
                      <a:solidFill>
                        <a:srgbClr val="9BC2E6"/>
                      </a:solidFill>
                      <a:prstDash val="solid"/>
                      <a:round/>
                      <a:headEnd type="none" w="med" len="med"/>
                      <a:tailEnd type="none" w="med" len="med"/>
                    </a:lnT>
                    <a:lnB>
                      <a:noFill/>
                    </a:lnB>
                  </a:tcPr>
                </a:tc>
              </a:tr>
              <a:tr h="280109">
                <a:tc>
                  <a:txBody>
                    <a:bodyPr/>
                    <a:lstStyle/>
                    <a:p>
                      <a:pPr algn="l" fontAlgn="b"/>
                      <a:r>
                        <a:rPr lang="es-PE" sz="1800" b="0" i="0" u="none" strike="noStrike">
                          <a:solidFill>
                            <a:srgbClr val="000000"/>
                          </a:solidFill>
                          <a:effectLst/>
                          <a:latin typeface="Calibri"/>
                        </a:rPr>
                        <a:t>CAJAMARCA</a:t>
                      </a:r>
                    </a:p>
                  </a:txBody>
                  <a:tcPr marL="9525" marR="9525" marT="9525" marB="0" anchor="b">
                    <a:lnL>
                      <a:noFill/>
                    </a:lnL>
                    <a:lnR>
                      <a:noFill/>
                    </a:lnR>
                    <a:lnT>
                      <a:noFill/>
                    </a:lnT>
                    <a:lnB>
                      <a:noFill/>
                    </a:lnB>
                  </a:tcPr>
                </a:tc>
                <a:tc>
                  <a:txBody>
                    <a:bodyPr/>
                    <a:lstStyle/>
                    <a:p>
                      <a:pPr algn="ctr" fontAlgn="b"/>
                      <a:r>
                        <a:rPr lang="es-PE" sz="1800" b="0" i="0" u="none" strike="noStrike" dirty="0">
                          <a:solidFill>
                            <a:srgbClr val="000000"/>
                          </a:solidFill>
                          <a:effectLst/>
                          <a:latin typeface="Calibri"/>
                        </a:rPr>
                        <a:t>50</a:t>
                      </a:r>
                    </a:p>
                  </a:txBody>
                  <a:tcPr marL="9525" marR="9525" marT="9525" marB="0" anchor="b">
                    <a:lnL>
                      <a:noFill/>
                    </a:lnL>
                    <a:lnR>
                      <a:noFill/>
                    </a:lnR>
                    <a:lnT>
                      <a:noFill/>
                    </a:lnT>
                    <a:lnB>
                      <a:noFill/>
                    </a:lnB>
                  </a:tcPr>
                </a:tc>
                <a:tc>
                  <a:txBody>
                    <a:bodyPr/>
                    <a:lstStyle/>
                    <a:p>
                      <a:pPr algn="ctr" fontAlgn="b"/>
                      <a:r>
                        <a:rPr lang="es-PE" sz="1800" b="0" i="0" u="none" strike="noStrike" dirty="0">
                          <a:solidFill>
                            <a:srgbClr val="000000"/>
                          </a:solidFill>
                          <a:effectLst/>
                          <a:latin typeface="Calibri"/>
                        </a:rPr>
                        <a:t>6</a:t>
                      </a:r>
                    </a:p>
                  </a:txBody>
                  <a:tcPr marL="9525" marR="9525" marT="9525" marB="0" anchor="b">
                    <a:lnL>
                      <a:noFill/>
                    </a:lnL>
                    <a:lnR>
                      <a:noFill/>
                    </a:lnR>
                    <a:lnT>
                      <a:noFill/>
                    </a:lnT>
                    <a:lnB>
                      <a:noFill/>
                    </a:lnB>
                  </a:tcPr>
                </a:tc>
                <a:tc>
                  <a:txBody>
                    <a:bodyPr/>
                    <a:lstStyle/>
                    <a:p>
                      <a:pPr algn="ctr" fontAlgn="b"/>
                      <a:r>
                        <a:rPr lang="es-PE" sz="1800" b="0" i="0" u="none" strike="noStrike">
                          <a:solidFill>
                            <a:srgbClr val="000000"/>
                          </a:solidFill>
                          <a:effectLst/>
                          <a:latin typeface="Calibri"/>
                        </a:rPr>
                        <a:t>0</a:t>
                      </a:r>
                    </a:p>
                  </a:txBody>
                  <a:tcPr marL="9525" marR="9525" marT="9525" marB="0" anchor="b">
                    <a:lnL>
                      <a:noFill/>
                    </a:lnL>
                    <a:lnR>
                      <a:noFill/>
                    </a:lnR>
                    <a:lnT>
                      <a:noFill/>
                    </a:lnT>
                    <a:lnB>
                      <a:noFill/>
                    </a:lnB>
                  </a:tcPr>
                </a:tc>
              </a:tr>
              <a:tr h="280109">
                <a:tc>
                  <a:txBody>
                    <a:bodyPr/>
                    <a:lstStyle/>
                    <a:p>
                      <a:pPr algn="l" fontAlgn="b"/>
                      <a:r>
                        <a:rPr lang="es-PE" sz="1800" b="0" i="0" u="none" strike="noStrike">
                          <a:solidFill>
                            <a:srgbClr val="000000"/>
                          </a:solidFill>
                          <a:effectLst/>
                          <a:latin typeface="Calibri"/>
                        </a:rPr>
                        <a:t>HUANCAVELICA</a:t>
                      </a:r>
                    </a:p>
                  </a:txBody>
                  <a:tcPr marL="9525" marR="9525" marT="9525" marB="0" anchor="b">
                    <a:lnL>
                      <a:noFill/>
                    </a:lnL>
                    <a:lnR>
                      <a:noFill/>
                    </a:lnR>
                    <a:lnT>
                      <a:noFill/>
                    </a:lnT>
                    <a:lnB>
                      <a:noFill/>
                    </a:lnB>
                  </a:tcPr>
                </a:tc>
                <a:tc>
                  <a:txBody>
                    <a:bodyPr/>
                    <a:lstStyle/>
                    <a:p>
                      <a:pPr algn="ctr" fontAlgn="b"/>
                      <a:r>
                        <a:rPr lang="es-PE" sz="1800" b="0" i="0" u="none" strike="noStrike" dirty="0">
                          <a:solidFill>
                            <a:srgbClr val="000000"/>
                          </a:solidFill>
                          <a:effectLst/>
                          <a:latin typeface="Calibri"/>
                        </a:rPr>
                        <a:t>54</a:t>
                      </a:r>
                    </a:p>
                  </a:txBody>
                  <a:tcPr marL="9525" marR="9525" marT="9525" marB="0" anchor="b">
                    <a:lnL>
                      <a:noFill/>
                    </a:lnL>
                    <a:lnR>
                      <a:noFill/>
                    </a:lnR>
                    <a:lnT>
                      <a:noFill/>
                    </a:lnT>
                    <a:lnB>
                      <a:noFill/>
                    </a:lnB>
                  </a:tcPr>
                </a:tc>
                <a:tc>
                  <a:txBody>
                    <a:bodyPr/>
                    <a:lstStyle/>
                    <a:p>
                      <a:pPr algn="ctr" fontAlgn="b"/>
                      <a:r>
                        <a:rPr lang="es-PE" sz="1800" b="0" i="0" u="none" strike="noStrike" dirty="0">
                          <a:solidFill>
                            <a:srgbClr val="000000"/>
                          </a:solidFill>
                          <a:effectLst/>
                          <a:latin typeface="Calibri"/>
                        </a:rPr>
                        <a:t>0</a:t>
                      </a:r>
                    </a:p>
                  </a:txBody>
                  <a:tcPr marL="9525" marR="9525" marT="9525" marB="0" anchor="b">
                    <a:lnL>
                      <a:noFill/>
                    </a:lnL>
                    <a:lnR>
                      <a:noFill/>
                    </a:lnR>
                    <a:lnT>
                      <a:noFill/>
                    </a:lnT>
                    <a:lnB>
                      <a:noFill/>
                    </a:lnB>
                  </a:tcPr>
                </a:tc>
                <a:tc>
                  <a:txBody>
                    <a:bodyPr/>
                    <a:lstStyle/>
                    <a:p>
                      <a:pPr algn="ctr" fontAlgn="b"/>
                      <a:r>
                        <a:rPr lang="es-PE" sz="1800" b="0" i="0" u="none" strike="noStrike">
                          <a:solidFill>
                            <a:srgbClr val="000000"/>
                          </a:solidFill>
                          <a:effectLst/>
                          <a:latin typeface="Calibri"/>
                        </a:rPr>
                        <a:t>7</a:t>
                      </a:r>
                    </a:p>
                  </a:txBody>
                  <a:tcPr marL="9525" marR="9525" marT="9525" marB="0" anchor="b">
                    <a:lnL>
                      <a:noFill/>
                    </a:lnL>
                    <a:lnR>
                      <a:noFill/>
                    </a:lnR>
                    <a:lnT>
                      <a:noFill/>
                    </a:lnT>
                    <a:lnB>
                      <a:noFill/>
                    </a:lnB>
                  </a:tcPr>
                </a:tc>
              </a:tr>
              <a:tr h="280109">
                <a:tc>
                  <a:txBody>
                    <a:bodyPr/>
                    <a:lstStyle/>
                    <a:p>
                      <a:pPr algn="l" fontAlgn="b"/>
                      <a:r>
                        <a:rPr lang="es-PE" sz="1800" b="0" i="0" u="none" strike="noStrike">
                          <a:solidFill>
                            <a:srgbClr val="000000"/>
                          </a:solidFill>
                          <a:effectLst/>
                          <a:latin typeface="Calibri"/>
                        </a:rPr>
                        <a:t>HUANUCO</a:t>
                      </a:r>
                    </a:p>
                  </a:txBody>
                  <a:tcPr marL="9525" marR="9525" marT="9525" marB="0" anchor="b">
                    <a:lnL>
                      <a:noFill/>
                    </a:lnL>
                    <a:lnR>
                      <a:noFill/>
                    </a:lnR>
                    <a:lnT>
                      <a:noFill/>
                    </a:lnT>
                    <a:lnB>
                      <a:noFill/>
                    </a:lnB>
                  </a:tcPr>
                </a:tc>
                <a:tc>
                  <a:txBody>
                    <a:bodyPr/>
                    <a:lstStyle/>
                    <a:p>
                      <a:pPr algn="ctr" fontAlgn="b"/>
                      <a:r>
                        <a:rPr lang="es-PE" sz="1800" b="0" i="0" u="none" strike="noStrike">
                          <a:solidFill>
                            <a:srgbClr val="000000"/>
                          </a:solidFill>
                          <a:effectLst/>
                          <a:latin typeface="Calibri"/>
                        </a:rPr>
                        <a:t>7</a:t>
                      </a:r>
                    </a:p>
                  </a:txBody>
                  <a:tcPr marL="9525" marR="9525" marT="9525" marB="0" anchor="b">
                    <a:lnL>
                      <a:noFill/>
                    </a:lnL>
                    <a:lnR>
                      <a:noFill/>
                    </a:lnR>
                    <a:lnT>
                      <a:noFill/>
                    </a:lnT>
                    <a:lnB>
                      <a:noFill/>
                    </a:lnB>
                  </a:tcPr>
                </a:tc>
                <a:tc>
                  <a:txBody>
                    <a:bodyPr/>
                    <a:lstStyle/>
                    <a:p>
                      <a:pPr algn="ctr" fontAlgn="b"/>
                      <a:r>
                        <a:rPr lang="es-PE" sz="1800" b="0" i="0" u="none" strike="noStrike" dirty="0">
                          <a:solidFill>
                            <a:srgbClr val="000000"/>
                          </a:solidFill>
                          <a:effectLst/>
                          <a:latin typeface="Calibri"/>
                        </a:rPr>
                        <a:t>0</a:t>
                      </a:r>
                    </a:p>
                  </a:txBody>
                  <a:tcPr marL="9525" marR="9525" marT="9525" marB="0" anchor="b">
                    <a:lnL>
                      <a:noFill/>
                    </a:lnL>
                    <a:lnR>
                      <a:noFill/>
                    </a:lnR>
                    <a:lnT>
                      <a:noFill/>
                    </a:lnT>
                    <a:lnB>
                      <a:noFill/>
                    </a:lnB>
                  </a:tcPr>
                </a:tc>
                <a:tc>
                  <a:txBody>
                    <a:bodyPr/>
                    <a:lstStyle/>
                    <a:p>
                      <a:pPr algn="ctr" fontAlgn="b"/>
                      <a:r>
                        <a:rPr lang="es-PE" sz="1800" b="0" i="0" u="none" strike="noStrike" dirty="0">
                          <a:solidFill>
                            <a:srgbClr val="000000"/>
                          </a:solidFill>
                          <a:effectLst/>
                          <a:latin typeface="Calibri"/>
                        </a:rPr>
                        <a:t>0</a:t>
                      </a:r>
                    </a:p>
                  </a:txBody>
                  <a:tcPr marL="9525" marR="9525" marT="9525" marB="0" anchor="b">
                    <a:lnL>
                      <a:noFill/>
                    </a:lnL>
                    <a:lnR>
                      <a:noFill/>
                    </a:lnR>
                    <a:lnT>
                      <a:noFill/>
                    </a:lnT>
                    <a:lnB>
                      <a:noFill/>
                    </a:lnB>
                  </a:tcPr>
                </a:tc>
              </a:tr>
              <a:tr h="280109">
                <a:tc>
                  <a:txBody>
                    <a:bodyPr/>
                    <a:lstStyle/>
                    <a:p>
                      <a:pPr algn="l" fontAlgn="b"/>
                      <a:r>
                        <a:rPr lang="es-PE" sz="1800" b="0" i="0" u="none" strike="noStrike">
                          <a:solidFill>
                            <a:srgbClr val="000000"/>
                          </a:solidFill>
                          <a:effectLst/>
                          <a:latin typeface="Calibri"/>
                        </a:rPr>
                        <a:t>JUNIN</a:t>
                      </a:r>
                    </a:p>
                  </a:txBody>
                  <a:tcPr marL="9525" marR="9525" marT="9525" marB="0" anchor="b">
                    <a:lnL>
                      <a:noFill/>
                    </a:lnL>
                    <a:lnR>
                      <a:noFill/>
                    </a:lnR>
                    <a:lnT>
                      <a:noFill/>
                    </a:lnT>
                    <a:lnB>
                      <a:noFill/>
                    </a:lnB>
                  </a:tcPr>
                </a:tc>
                <a:tc>
                  <a:txBody>
                    <a:bodyPr/>
                    <a:lstStyle/>
                    <a:p>
                      <a:pPr algn="ctr" fontAlgn="b"/>
                      <a:r>
                        <a:rPr lang="es-PE" sz="1800" b="0" i="0" u="none" strike="noStrike">
                          <a:solidFill>
                            <a:srgbClr val="000000"/>
                          </a:solidFill>
                          <a:effectLst/>
                          <a:latin typeface="Calibri"/>
                        </a:rPr>
                        <a:t>38</a:t>
                      </a:r>
                    </a:p>
                  </a:txBody>
                  <a:tcPr marL="9525" marR="9525" marT="9525" marB="0" anchor="b">
                    <a:lnL>
                      <a:noFill/>
                    </a:lnL>
                    <a:lnR>
                      <a:noFill/>
                    </a:lnR>
                    <a:lnT>
                      <a:noFill/>
                    </a:lnT>
                    <a:lnB>
                      <a:noFill/>
                    </a:lnB>
                  </a:tcPr>
                </a:tc>
                <a:tc>
                  <a:txBody>
                    <a:bodyPr/>
                    <a:lstStyle/>
                    <a:p>
                      <a:pPr algn="ctr" fontAlgn="b"/>
                      <a:r>
                        <a:rPr lang="es-PE" sz="1800" b="0" i="0" u="none" strike="noStrike" dirty="0">
                          <a:solidFill>
                            <a:srgbClr val="000000"/>
                          </a:solidFill>
                          <a:effectLst/>
                          <a:latin typeface="Calibri"/>
                        </a:rPr>
                        <a:t>4</a:t>
                      </a:r>
                    </a:p>
                  </a:txBody>
                  <a:tcPr marL="9525" marR="9525" marT="9525" marB="0" anchor="b">
                    <a:lnL>
                      <a:noFill/>
                    </a:lnL>
                    <a:lnR>
                      <a:noFill/>
                    </a:lnR>
                    <a:lnT>
                      <a:noFill/>
                    </a:lnT>
                    <a:lnB>
                      <a:noFill/>
                    </a:lnB>
                  </a:tcPr>
                </a:tc>
                <a:tc>
                  <a:txBody>
                    <a:bodyPr/>
                    <a:lstStyle/>
                    <a:p>
                      <a:pPr algn="ctr" fontAlgn="b"/>
                      <a:r>
                        <a:rPr lang="es-PE" sz="1800" b="0" i="0" u="none" strike="noStrike" dirty="0">
                          <a:solidFill>
                            <a:srgbClr val="000000"/>
                          </a:solidFill>
                          <a:effectLst/>
                          <a:latin typeface="Calibri"/>
                        </a:rPr>
                        <a:t>2</a:t>
                      </a:r>
                    </a:p>
                  </a:txBody>
                  <a:tcPr marL="9525" marR="9525" marT="9525" marB="0" anchor="b">
                    <a:lnL>
                      <a:noFill/>
                    </a:lnL>
                    <a:lnR>
                      <a:noFill/>
                    </a:lnR>
                    <a:lnT>
                      <a:noFill/>
                    </a:lnT>
                    <a:lnB>
                      <a:noFill/>
                    </a:lnB>
                  </a:tcPr>
                </a:tc>
              </a:tr>
              <a:tr h="280109">
                <a:tc>
                  <a:txBody>
                    <a:bodyPr/>
                    <a:lstStyle/>
                    <a:p>
                      <a:pPr algn="l" fontAlgn="b"/>
                      <a:r>
                        <a:rPr lang="es-PE" sz="1800" b="0" i="0" u="none" strike="noStrike">
                          <a:solidFill>
                            <a:srgbClr val="000000"/>
                          </a:solidFill>
                          <a:effectLst/>
                          <a:latin typeface="Calibri"/>
                        </a:rPr>
                        <a:t>LA LIBERTAD</a:t>
                      </a:r>
                    </a:p>
                  </a:txBody>
                  <a:tcPr marL="9525" marR="9525" marT="9525" marB="0" anchor="b">
                    <a:lnL>
                      <a:noFill/>
                    </a:lnL>
                    <a:lnR>
                      <a:noFill/>
                    </a:lnR>
                    <a:lnT>
                      <a:noFill/>
                    </a:lnT>
                    <a:lnB>
                      <a:noFill/>
                    </a:lnB>
                  </a:tcPr>
                </a:tc>
                <a:tc>
                  <a:txBody>
                    <a:bodyPr/>
                    <a:lstStyle/>
                    <a:p>
                      <a:pPr algn="ctr" fontAlgn="b"/>
                      <a:r>
                        <a:rPr lang="es-PE" sz="1800" b="0" i="0" u="none" strike="noStrike">
                          <a:solidFill>
                            <a:srgbClr val="000000"/>
                          </a:solidFill>
                          <a:effectLst/>
                          <a:latin typeface="Calibri"/>
                        </a:rPr>
                        <a:t>52</a:t>
                      </a:r>
                    </a:p>
                  </a:txBody>
                  <a:tcPr marL="9525" marR="9525" marT="9525" marB="0" anchor="b">
                    <a:lnL>
                      <a:noFill/>
                    </a:lnL>
                    <a:lnR>
                      <a:noFill/>
                    </a:lnR>
                    <a:lnT>
                      <a:noFill/>
                    </a:lnT>
                    <a:lnB>
                      <a:noFill/>
                    </a:lnB>
                  </a:tcPr>
                </a:tc>
                <a:tc>
                  <a:txBody>
                    <a:bodyPr/>
                    <a:lstStyle/>
                    <a:p>
                      <a:pPr algn="ctr" fontAlgn="b"/>
                      <a:r>
                        <a:rPr lang="es-PE" sz="1800" b="0" i="0" u="none" strike="noStrike" dirty="0">
                          <a:solidFill>
                            <a:srgbClr val="000000"/>
                          </a:solidFill>
                          <a:effectLst/>
                          <a:latin typeface="Calibri"/>
                        </a:rPr>
                        <a:t>5</a:t>
                      </a:r>
                    </a:p>
                  </a:txBody>
                  <a:tcPr marL="9525" marR="9525" marT="9525" marB="0" anchor="b">
                    <a:lnL>
                      <a:noFill/>
                    </a:lnL>
                    <a:lnR>
                      <a:noFill/>
                    </a:lnR>
                    <a:lnT>
                      <a:noFill/>
                    </a:lnT>
                    <a:lnB>
                      <a:noFill/>
                    </a:lnB>
                  </a:tcPr>
                </a:tc>
                <a:tc>
                  <a:txBody>
                    <a:bodyPr/>
                    <a:lstStyle/>
                    <a:p>
                      <a:pPr algn="ctr" fontAlgn="b"/>
                      <a:r>
                        <a:rPr lang="es-PE" sz="1800" b="0" i="0" u="none" strike="noStrike" dirty="0">
                          <a:solidFill>
                            <a:srgbClr val="000000"/>
                          </a:solidFill>
                          <a:effectLst/>
                          <a:latin typeface="Calibri"/>
                        </a:rPr>
                        <a:t>1</a:t>
                      </a:r>
                    </a:p>
                  </a:txBody>
                  <a:tcPr marL="9525" marR="9525" marT="9525" marB="0" anchor="b">
                    <a:lnL>
                      <a:noFill/>
                    </a:lnL>
                    <a:lnR>
                      <a:noFill/>
                    </a:lnR>
                    <a:lnT>
                      <a:noFill/>
                    </a:lnT>
                    <a:lnB>
                      <a:noFill/>
                    </a:lnB>
                  </a:tcPr>
                </a:tc>
              </a:tr>
              <a:tr h="280109">
                <a:tc>
                  <a:txBody>
                    <a:bodyPr/>
                    <a:lstStyle/>
                    <a:p>
                      <a:pPr algn="l" fontAlgn="b"/>
                      <a:r>
                        <a:rPr lang="es-PE" sz="1800" b="0" i="0" u="none" strike="noStrike">
                          <a:solidFill>
                            <a:srgbClr val="000000"/>
                          </a:solidFill>
                          <a:effectLst/>
                          <a:latin typeface="Calibri"/>
                        </a:rPr>
                        <a:t>LAMBAYEQUE</a:t>
                      </a:r>
                    </a:p>
                  </a:txBody>
                  <a:tcPr marL="9525" marR="9525" marT="9525" marB="0" anchor="b">
                    <a:lnL>
                      <a:noFill/>
                    </a:lnL>
                    <a:lnR>
                      <a:noFill/>
                    </a:lnR>
                    <a:lnT>
                      <a:noFill/>
                    </a:lnT>
                    <a:lnB>
                      <a:noFill/>
                    </a:lnB>
                  </a:tcPr>
                </a:tc>
                <a:tc>
                  <a:txBody>
                    <a:bodyPr/>
                    <a:lstStyle/>
                    <a:p>
                      <a:pPr algn="ctr" fontAlgn="b"/>
                      <a:r>
                        <a:rPr lang="es-PE" sz="1800" b="0" i="0" u="none" strike="noStrike">
                          <a:solidFill>
                            <a:srgbClr val="000000"/>
                          </a:solidFill>
                          <a:effectLst/>
                          <a:latin typeface="Calibri"/>
                        </a:rPr>
                        <a:t>51</a:t>
                      </a:r>
                    </a:p>
                  </a:txBody>
                  <a:tcPr marL="9525" marR="9525" marT="9525" marB="0" anchor="b">
                    <a:lnL>
                      <a:noFill/>
                    </a:lnL>
                    <a:lnR>
                      <a:noFill/>
                    </a:lnR>
                    <a:lnT>
                      <a:noFill/>
                    </a:lnT>
                    <a:lnB>
                      <a:noFill/>
                    </a:lnB>
                  </a:tcPr>
                </a:tc>
                <a:tc>
                  <a:txBody>
                    <a:bodyPr/>
                    <a:lstStyle/>
                    <a:p>
                      <a:pPr algn="ctr" fontAlgn="b"/>
                      <a:r>
                        <a:rPr lang="es-PE" sz="1800" b="0" i="0" u="none" strike="noStrike" dirty="0">
                          <a:solidFill>
                            <a:srgbClr val="000000"/>
                          </a:solidFill>
                          <a:effectLst/>
                          <a:latin typeface="Calibri"/>
                        </a:rPr>
                        <a:t>1</a:t>
                      </a:r>
                    </a:p>
                  </a:txBody>
                  <a:tcPr marL="9525" marR="9525" marT="9525" marB="0" anchor="b">
                    <a:lnL>
                      <a:noFill/>
                    </a:lnL>
                    <a:lnR>
                      <a:noFill/>
                    </a:lnR>
                    <a:lnT>
                      <a:noFill/>
                    </a:lnT>
                    <a:lnB>
                      <a:noFill/>
                    </a:lnB>
                  </a:tcPr>
                </a:tc>
                <a:tc>
                  <a:txBody>
                    <a:bodyPr/>
                    <a:lstStyle/>
                    <a:p>
                      <a:pPr algn="ctr" fontAlgn="b"/>
                      <a:r>
                        <a:rPr lang="es-PE" sz="1800" b="0" i="0" u="none" strike="noStrike" dirty="0">
                          <a:solidFill>
                            <a:srgbClr val="000000"/>
                          </a:solidFill>
                          <a:effectLst/>
                          <a:latin typeface="Calibri"/>
                        </a:rPr>
                        <a:t>1</a:t>
                      </a:r>
                    </a:p>
                  </a:txBody>
                  <a:tcPr marL="9525" marR="9525" marT="9525" marB="0" anchor="b">
                    <a:lnL>
                      <a:noFill/>
                    </a:lnL>
                    <a:lnR>
                      <a:noFill/>
                    </a:lnR>
                    <a:lnT>
                      <a:noFill/>
                    </a:lnT>
                    <a:lnB>
                      <a:noFill/>
                    </a:lnB>
                  </a:tcPr>
                </a:tc>
              </a:tr>
              <a:tr h="304744">
                <a:tc>
                  <a:txBody>
                    <a:bodyPr/>
                    <a:lstStyle/>
                    <a:p>
                      <a:pPr algn="l" fontAlgn="b"/>
                      <a:r>
                        <a:rPr lang="es-PE" sz="1800" b="0" i="0" u="none" strike="noStrike" dirty="0">
                          <a:solidFill>
                            <a:srgbClr val="000000"/>
                          </a:solidFill>
                          <a:effectLst/>
                          <a:latin typeface="Calibri"/>
                        </a:rPr>
                        <a:t>LIMA METROPOLITANA</a:t>
                      </a:r>
                    </a:p>
                  </a:txBody>
                  <a:tcPr marL="9525" marR="9525" marT="9525" marB="0" anchor="b">
                    <a:lnL>
                      <a:noFill/>
                    </a:lnL>
                    <a:lnR>
                      <a:noFill/>
                    </a:lnR>
                    <a:lnT>
                      <a:noFill/>
                    </a:lnT>
                    <a:lnB>
                      <a:noFill/>
                    </a:lnB>
                  </a:tcPr>
                </a:tc>
                <a:tc>
                  <a:txBody>
                    <a:bodyPr/>
                    <a:lstStyle/>
                    <a:p>
                      <a:pPr algn="ctr" fontAlgn="b"/>
                      <a:r>
                        <a:rPr lang="es-PE" sz="1800" b="0" i="0" u="none" strike="noStrike">
                          <a:solidFill>
                            <a:srgbClr val="000000"/>
                          </a:solidFill>
                          <a:effectLst/>
                          <a:latin typeface="Calibri"/>
                        </a:rPr>
                        <a:t>368</a:t>
                      </a:r>
                    </a:p>
                  </a:txBody>
                  <a:tcPr marL="9525" marR="9525" marT="9525" marB="0" anchor="b">
                    <a:lnL>
                      <a:noFill/>
                    </a:lnL>
                    <a:lnR>
                      <a:noFill/>
                    </a:lnR>
                    <a:lnT>
                      <a:noFill/>
                    </a:lnT>
                    <a:lnB>
                      <a:noFill/>
                    </a:lnB>
                  </a:tcPr>
                </a:tc>
                <a:tc>
                  <a:txBody>
                    <a:bodyPr/>
                    <a:lstStyle/>
                    <a:p>
                      <a:pPr algn="ctr" fontAlgn="b"/>
                      <a:r>
                        <a:rPr lang="es-PE" sz="1800" b="0" i="0" u="none" strike="noStrike">
                          <a:solidFill>
                            <a:srgbClr val="000000"/>
                          </a:solidFill>
                          <a:effectLst/>
                          <a:latin typeface="Calibri"/>
                        </a:rPr>
                        <a:t>22</a:t>
                      </a:r>
                    </a:p>
                  </a:txBody>
                  <a:tcPr marL="9525" marR="9525" marT="9525" marB="0" anchor="b">
                    <a:lnL>
                      <a:noFill/>
                    </a:lnL>
                    <a:lnR>
                      <a:noFill/>
                    </a:lnR>
                    <a:lnT>
                      <a:noFill/>
                    </a:lnT>
                    <a:lnB>
                      <a:noFill/>
                    </a:lnB>
                  </a:tcPr>
                </a:tc>
                <a:tc>
                  <a:txBody>
                    <a:bodyPr/>
                    <a:lstStyle/>
                    <a:p>
                      <a:pPr algn="ctr" fontAlgn="b"/>
                      <a:r>
                        <a:rPr lang="es-PE" sz="1800" b="0" i="0" u="none" strike="noStrike" dirty="0">
                          <a:solidFill>
                            <a:srgbClr val="000000"/>
                          </a:solidFill>
                          <a:effectLst/>
                          <a:latin typeface="Calibri"/>
                        </a:rPr>
                        <a:t>88</a:t>
                      </a:r>
                    </a:p>
                  </a:txBody>
                  <a:tcPr marL="9525" marR="9525" marT="9525" marB="0" anchor="b">
                    <a:lnL>
                      <a:noFill/>
                    </a:lnL>
                    <a:lnR>
                      <a:noFill/>
                    </a:lnR>
                    <a:lnT>
                      <a:noFill/>
                    </a:lnT>
                    <a:lnB>
                      <a:noFill/>
                    </a:lnB>
                  </a:tcPr>
                </a:tc>
              </a:tr>
              <a:tr h="280109">
                <a:tc>
                  <a:txBody>
                    <a:bodyPr/>
                    <a:lstStyle/>
                    <a:p>
                      <a:pPr algn="l" fontAlgn="b"/>
                      <a:r>
                        <a:rPr lang="es-PE" sz="1800" b="0" i="0" u="none" strike="noStrike">
                          <a:solidFill>
                            <a:srgbClr val="000000"/>
                          </a:solidFill>
                          <a:effectLst/>
                          <a:latin typeface="Calibri"/>
                        </a:rPr>
                        <a:t>LIMA PROVINCIAS</a:t>
                      </a:r>
                    </a:p>
                  </a:txBody>
                  <a:tcPr marL="9525" marR="9525" marT="9525" marB="0" anchor="b">
                    <a:lnL>
                      <a:noFill/>
                    </a:lnL>
                    <a:lnR>
                      <a:noFill/>
                    </a:lnR>
                    <a:lnT>
                      <a:noFill/>
                    </a:lnT>
                    <a:lnB>
                      <a:noFill/>
                    </a:lnB>
                  </a:tcPr>
                </a:tc>
                <a:tc>
                  <a:txBody>
                    <a:bodyPr/>
                    <a:lstStyle/>
                    <a:p>
                      <a:pPr algn="ctr" fontAlgn="b"/>
                      <a:r>
                        <a:rPr lang="es-PE" sz="1800" b="0" i="0" u="none" strike="noStrike">
                          <a:solidFill>
                            <a:srgbClr val="000000"/>
                          </a:solidFill>
                          <a:effectLst/>
                          <a:latin typeface="Calibri"/>
                        </a:rPr>
                        <a:t>47</a:t>
                      </a:r>
                    </a:p>
                  </a:txBody>
                  <a:tcPr marL="9525" marR="9525" marT="9525" marB="0" anchor="b">
                    <a:lnL>
                      <a:noFill/>
                    </a:lnL>
                    <a:lnR>
                      <a:noFill/>
                    </a:lnR>
                    <a:lnT>
                      <a:noFill/>
                    </a:lnT>
                    <a:lnB>
                      <a:noFill/>
                    </a:lnB>
                  </a:tcPr>
                </a:tc>
                <a:tc>
                  <a:txBody>
                    <a:bodyPr/>
                    <a:lstStyle/>
                    <a:p>
                      <a:pPr algn="ctr" fontAlgn="b"/>
                      <a:r>
                        <a:rPr lang="es-PE" sz="1800" b="0" i="0" u="none" strike="noStrike">
                          <a:solidFill>
                            <a:srgbClr val="000000"/>
                          </a:solidFill>
                          <a:effectLst/>
                          <a:latin typeface="Calibri"/>
                        </a:rPr>
                        <a:t>1</a:t>
                      </a:r>
                    </a:p>
                  </a:txBody>
                  <a:tcPr marL="9525" marR="9525" marT="9525" marB="0" anchor="b">
                    <a:lnL>
                      <a:noFill/>
                    </a:lnL>
                    <a:lnR>
                      <a:noFill/>
                    </a:lnR>
                    <a:lnT>
                      <a:noFill/>
                    </a:lnT>
                    <a:lnB>
                      <a:noFill/>
                    </a:lnB>
                  </a:tcPr>
                </a:tc>
                <a:tc>
                  <a:txBody>
                    <a:bodyPr/>
                    <a:lstStyle/>
                    <a:p>
                      <a:pPr algn="ctr" fontAlgn="b"/>
                      <a:r>
                        <a:rPr lang="es-PE" sz="1800" b="0" i="0" u="none" strike="noStrike" dirty="0">
                          <a:solidFill>
                            <a:srgbClr val="000000"/>
                          </a:solidFill>
                          <a:effectLst/>
                          <a:latin typeface="Calibri"/>
                        </a:rPr>
                        <a:t>1</a:t>
                      </a:r>
                    </a:p>
                  </a:txBody>
                  <a:tcPr marL="9525" marR="9525" marT="9525" marB="0" anchor="b">
                    <a:lnL>
                      <a:noFill/>
                    </a:lnL>
                    <a:lnR>
                      <a:noFill/>
                    </a:lnR>
                    <a:lnT>
                      <a:noFill/>
                    </a:lnT>
                    <a:lnB>
                      <a:noFill/>
                    </a:lnB>
                  </a:tcPr>
                </a:tc>
              </a:tr>
              <a:tr h="280109">
                <a:tc>
                  <a:txBody>
                    <a:bodyPr/>
                    <a:lstStyle/>
                    <a:p>
                      <a:pPr algn="l" fontAlgn="b"/>
                      <a:r>
                        <a:rPr lang="es-PE" sz="1800" b="0" i="0" u="none" strike="noStrike">
                          <a:solidFill>
                            <a:srgbClr val="000000"/>
                          </a:solidFill>
                          <a:effectLst/>
                          <a:latin typeface="Calibri"/>
                        </a:rPr>
                        <a:t>PASCO</a:t>
                      </a:r>
                    </a:p>
                  </a:txBody>
                  <a:tcPr marL="9525" marR="9525" marT="9525" marB="0" anchor="b">
                    <a:lnL>
                      <a:noFill/>
                    </a:lnL>
                    <a:lnR>
                      <a:noFill/>
                    </a:lnR>
                    <a:lnT>
                      <a:noFill/>
                    </a:lnT>
                    <a:lnB>
                      <a:noFill/>
                    </a:lnB>
                  </a:tcPr>
                </a:tc>
                <a:tc>
                  <a:txBody>
                    <a:bodyPr/>
                    <a:lstStyle/>
                    <a:p>
                      <a:pPr algn="ctr" fontAlgn="b"/>
                      <a:r>
                        <a:rPr lang="es-PE" sz="1800" b="0" i="0" u="none" strike="noStrike">
                          <a:solidFill>
                            <a:srgbClr val="000000"/>
                          </a:solidFill>
                          <a:effectLst/>
                          <a:latin typeface="Calibri"/>
                        </a:rPr>
                        <a:t>13</a:t>
                      </a:r>
                    </a:p>
                  </a:txBody>
                  <a:tcPr marL="9525" marR="9525" marT="9525" marB="0" anchor="b">
                    <a:lnL>
                      <a:noFill/>
                    </a:lnL>
                    <a:lnR>
                      <a:noFill/>
                    </a:lnR>
                    <a:lnT>
                      <a:noFill/>
                    </a:lnT>
                    <a:lnB>
                      <a:noFill/>
                    </a:lnB>
                  </a:tcPr>
                </a:tc>
                <a:tc>
                  <a:txBody>
                    <a:bodyPr/>
                    <a:lstStyle/>
                    <a:p>
                      <a:pPr algn="ctr" fontAlgn="b"/>
                      <a:r>
                        <a:rPr lang="es-PE" sz="1800" b="0" i="0" u="none" strike="noStrike">
                          <a:solidFill>
                            <a:srgbClr val="000000"/>
                          </a:solidFill>
                          <a:effectLst/>
                          <a:latin typeface="Calibri"/>
                        </a:rPr>
                        <a:t>0</a:t>
                      </a:r>
                    </a:p>
                  </a:txBody>
                  <a:tcPr marL="9525" marR="9525" marT="9525" marB="0" anchor="b">
                    <a:lnL>
                      <a:noFill/>
                    </a:lnL>
                    <a:lnR>
                      <a:noFill/>
                    </a:lnR>
                    <a:lnT>
                      <a:noFill/>
                    </a:lnT>
                    <a:lnB>
                      <a:noFill/>
                    </a:lnB>
                  </a:tcPr>
                </a:tc>
                <a:tc>
                  <a:txBody>
                    <a:bodyPr/>
                    <a:lstStyle/>
                    <a:p>
                      <a:pPr algn="ctr" fontAlgn="b"/>
                      <a:r>
                        <a:rPr lang="es-PE" sz="1800" b="0" i="0" u="none" strike="noStrike" dirty="0">
                          <a:solidFill>
                            <a:srgbClr val="000000"/>
                          </a:solidFill>
                          <a:effectLst/>
                          <a:latin typeface="Calibri"/>
                        </a:rPr>
                        <a:t>0</a:t>
                      </a:r>
                    </a:p>
                  </a:txBody>
                  <a:tcPr marL="9525" marR="9525" marT="9525" marB="0" anchor="b">
                    <a:lnL>
                      <a:noFill/>
                    </a:lnL>
                    <a:lnR>
                      <a:noFill/>
                    </a:lnR>
                    <a:lnT>
                      <a:noFill/>
                    </a:lnT>
                    <a:lnB>
                      <a:noFill/>
                    </a:lnB>
                  </a:tcPr>
                </a:tc>
              </a:tr>
              <a:tr h="280109">
                <a:tc>
                  <a:txBody>
                    <a:bodyPr/>
                    <a:lstStyle/>
                    <a:p>
                      <a:pPr algn="l" fontAlgn="b"/>
                      <a:r>
                        <a:rPr lang="es-PE" sz="1800" b="0" i="0" u="none" strike="noStrike">
                          <a:solidFill>
                            <a:srgbClr val="000000"/>
                          </a:solidFill>
                          <a:effectLst/>
                          <a:latin typeface="Calibri"/>
                        </a:rPr>
                        <a:t>PIURA</a:t>
                      </a:r>
                    </a:p>
                  </a:txBody>
                  <a:tcPr marL="9525" marR="9525" marT="9525" marB="0" anchor="b">
                    <a:lnL>
                      <a:noFill/>
                    </a:lnL>
                    <a:lnR>
                      <a:noFill/>
                    </a:lnR>
                    <a:lnT>
                      <a:noFill/>
                    </a:lnT>
                    <a:lnB>
                      <a:noFill/>
                    </a:lnB>
                  </a:tcPr>
                </a:tc>
                <a:tc>
                  <a:txBody>
                    <a:bodyPr/>
                    <a:lstStyle/>
                    <a:p>
                      <a:pPr algn="ctr" fontAlgn="b"/>
                      <a:r>
                        <a:rPr lang="es-PE" sz="1800" b="0" i="0" u="none" strike="noStrike">
                          <a:solidFill>
                            <a:srgbClr val="000000"/>
                          </a:solidFill>
                          <a:effectLst/>
                          <a:latin typeface="Calibri"/>
                        </a:rPr>
                        <a:t>253</a:t>
                      </a:r>
                    </a:p>
                  </a:txBody>
                  <a:tcPr marL="9525" marR="9525" marT="9525" marB="0" anchor="b">
                    <a:lnL>
                      <a:noFill/>
                    </a:lnL>
                    <a:lnR>
                      <a:noFill/>
                    </a:lnR>
                    <a:lnT>
                      <a:noFill/>
                    </a:lnT>
                    <a:lnB>
                      <a:noFill/>
                    </a:lnB>
                  </a:tcPr>
                </a:tc>
                <a:tc>
                  <a:txBody>
                    <a:bodyPr/>
                    <a:lstStyle/>
                    <a:p>
                      <a:pPr algn="ctr" fontAlgn="b"/>
                      <a:r>
                        <a:rPr lang="es-PE" sz="1800" b="0" i="0" u="none" strike="noStrike">
                          <a:solidFill>
                            <a:srgbClr val="000000"/>
                          </a:solidFill>
                          <a:effectLst/>
                          <a:latin typeface="Calibri"/>
                        </a:rPr>
                        <a:t>3</a:t>
                      </a:r>
                    </a:p>
                  </a:txBody>
                  <a:tcPr marL="9525" marR="9525" marT="9525" marB="0" anchor="b">
                    <a:lnL>
                      <a:noFill/>
                    </a:lnL>
                    <a:lnR>
                      <a:noFill/>
                    </a:lnR>
                    <a:lnT>
                      <a:noFill/>
                    </a:lnT>
                    <a:lnB>
                      <a:noFill/>
                    </a:lnB>
                  </a:tcPr>
                </a:tc>
                <a:tc>
                  <a:txBody>
                    <a:bodyPr/>
                    <a:lstStyle/>
                    <a:p>
                      <a:pPr algn="ctr" fontAlgn="b"/>
                      <a:r>
                        <a:rPr lang="es-PE" sz="1800" b="0" i="0" u="none" strike="noStrike" dirty="0">
                          <a:solidFill>
                            <a:srgbClr val="000000"/>
                          </a:solidFill>
                          <a:effectLst/>
                          <a:latin typeface="Calibri"/>
                        </a:rPr>
                        <a:t>3</a:t>
                      </a:r>
                    </a:p>
                  </a:txBody>
                  <a:tcPr marL="9525" marR="9525" marT="9525" marB="0" anchor="b">
                    <a:lnL>
                      <a:noFill/>
                    </a:lnL>
                    <a:lnR>
                      <a:noFill/>
                    </a:lnR>
                    <a:lnT>
                      <a:noFill/>
                    </a:lnT>
                    <a:lnB>
                      <a:noFill/>
                    </a:lnB>
                  </a:tcPr>
                </a:tc>
              </a:tr>
              <a:tr h="280109">
                <a:tc>
                  <a:txBody>
                    <a:bodyPr/>
                    <a:lstStyle/>
                    <a:p>
                      <a:pPr algn="l" fontAlgn="b"/>
                      <a:r>
                        <a:rPr lang="es-PE" sz="1800" b="0" i="0" u="none" strike="noStrike">
                          <a:solidFill>
                            <a:srgbClr val="000000"/>
                          </a:solidFill>
                          <a:effectLst/>
                          <a:latin typeface="Calibri"/>
                        </a:rPr>
                        <a:t>UCAYALI</a:t>
                      </a:r>
                    </a:p>
                  </a:txBody>
                  <a:tcPr marL="9525" marR="9525" marT="9525" marB="0" anchor="b">
                    <a:lnL>
                      <a:noFill/>
                    </a:lnL>
                    <a:lnR>
                      <a:noFill/>
                    </a:lnR>
                    <a:lnT>
                      <a:noFill/>
                    </a:lnT>
                    <a:lnB>
                      <a:noFill/>
                    </a:lnB>
                  </a:tcPr>
                </a:tc>
                <a:tc>
                  <a:txBody>
                    <a:bodyPr/>
                    <a:lstStyle/>
                    <a:p>
                      <a:pPr algn="ctr" fontAlgn="b"/>
                      <a:r>
                        <a:rPr lang="es-PE" sz="1800" b="0" i="0" u="none" strike="noStrike">
                          <a:solidFill>
                            <a:srgbClr val="000000"/>
                          </a:solidFill>
                          <a:effectLst/>
                          <a:latin typeface="Calibri"/>
                        </a:rPr>
                        <a:t>62</a:t>
                      </a:r>
                    </a:p>
                  </a:txBody>
                  <a:tcPr marL="9525" marR="9525" marT="9525" marB="0" anchor="b">
                    <a:lnL>
                      <a:noFill/>
                    </a:lnL>
                    <a:lnR>
                      <a:noFill/>
                    </a:lnR>
                    <a:lnT>
                      <a:noFill/>
                    </a:lnT>
                    <a:lnB>
                      <a:noFill/>
                    </a:lnB>
                  </a:tcPr>
                </a:tc>
                <a:tc>
                  <a:txBody>
                    <a:bodyPr/>
                    <a:lstStyle/>
                    <a:p>
                      <a:pPr algn="ctr" fontAlgn="b"/>
                      <a:r>
                        <a:rPr lang="es-PE" sz="1800" b="0" i="0" u="none" strike="noStrike">
                          <a:solidFill>
                            <a:srgbClr val="000000"/>
                          </a:solidFill>
                          <a:effectLst/>
                          <a:latin typeface="Calibri"/>
                        </a:rPr>
                        <a:t>1</a:t>
                      </a:r>
                    </a:p>
                  </a:txBody>
                  <a:tcPr marL="9525" marR="9525" marT="9525" marB="0" anchor="b">
                    <a:lnL>
                      <a:noFill/>
                    </a:lnL>
                    <a:lnR>
                      <a:noFill/>
                    </a:lnR>
                    <a:lnT>
                      <a:noFill/>
                    </a:lnT>
                    <a:lnB>
                      <a:noFill/>
                    </a:lnB>
                  </a:tcPr>
                </a:tc>
                <a:tc>
                  <a:txBody>
                    <a:bodyPr/>
                    <a:lstStyle/>
                    <a:p>
                      <a:pPr algn="ctr" fontAlgn="b"/>
                      <a:r>
                        <a:rPr lang="es-PE" sz="1800" b="0" i="0" u="none" strike="noStrike" dirty="0">
                          <a:solidFill>
                            <a:srgbClr val="000000"/>
                          </a:solidFill>
                          <a:effectLst/>
                          <a:latin typeface="Calibri"/>
                        </a:rPr>
                        <a:t>11</a:t>
                      </a: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3235348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xmlns="" id="{B22EDAEC-E949-4208-9091-CF09D0693330}"/>
              </a:ext>
            </a:extLst>
          </p:cNvPr>
          <p:cNvSpPr txBox="1"/>
          <p:nvPr/>
        </p:nvSpPr>
        <p:spPr>
          <a:xfrm>
            <a:off x="622958" y="167930"/>
            <a:ext cx="8406742" cy="830997"/>
          </a:xfrm>
          <a:prstGeom prst="rect">
            <a:avLst/>
          </a:prstGeom>
          <a:noFill/>
        </p:spPr>
        <p:txBody>
          <a:bodyPr wrap="square" rtlCol="0">
            <a:spAutoFit/>
          </a:bodyPr>
          <a:lstStyle/>
          <a:p>
            <a:pPr algn="just"/>
            <a:r>
              <a:rPr lang="es-ES" sz="2400" b="1" dirty="0">
                <a:solidFill>
                  <a:srgbClr val="C00000"/>
                </a:solidFill>
                <a:latin typeface="Stag Book" panose="02000503060000020004" pitchFamily="50" charset="0"/>
              </a:rPr>
              <a:t>Distribución de especialistas normativos por regiones</a:t>
            </a:r>
          </a:p>
        </p:txBody>
      </p:sp>
      <p:sp>
        <p:nvSpPr>
          <p:cNvPr id="6" name="Triángulo isósceles 5">
            <a:extLst>
              <a:ext uri="{FF2B5EF4-FFF2-40B4-BE49-F238E27FC236}">
                <a16:creationId xmlns:a16="http://schemas.microsoft.com/office/drawing/2014/main" xmlns="" id="{AA052D90-2DF9-4546-A41B-E58D2CCE324A}"/>
              </a:ext>
            </a:extLst>
          </p:cNvPr>
          <p:cNvSpPr/>
          <p:nvPr/>
        </p:nvSpPr>
        <p:spPr>
          <a:xfrm rot="5400000">
            <a:off x="362763" y="296875"/>
            <a:ext cx="200674" cy="172995"/>
          </a:xfrm>
          <a:prstGeom prst="triangle">
            <a:avLst/>
          </a:prstGeom>
          <a:solidFill>
            <a:srgbClr val="C00000"/>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graphicFrame>
        <p:nvGraphicFramePr>
          <p:cNvPr id="7" name="Tabla 1">
            <a:extLst>
              <a:ext uri="{FF2B5EF4-FFF2-40B4-BE49-F238E27FC236}">
                <a16:creationId xmlns:a16="http://schemas.microsoft.com/office/drawing/2014/main" xmlns="" id="{111B74DE-95FD-4C42-BC92-0F4AC675C8A6}"/>
              </a:ext>
            </a:extLst>
          </p:cNvPr>
          <p:cNvGraphicFramePr>
            <a:graphicFrameLocks noGrp="1"/>
          </p:cNvGraphicFramePr>
          <p:nvPr>
            <p:extLst>
              <p:ext uri="{D42A27DB-BD31-4B8C-83A1-F6EECF244321}">
                <p14:modId xmlns:p14="http://schemas.microsoft.com/office/powerpoint/2010/main" val="2417722429"/>
              </p:ext>
            </p:extLst>
          </p:nvPr>
        </p:nvGraphicFramePr>
        <p:xfrm>
          <a:off x="622958" y="1286730"/>
          <a:ext cx="11111842" cy="4569404"/>
        </p:xfrm>
        <a:graphic>
          <a:graphicData uri="http://schemas.openxmlformats.org/drawingml/2006/table">
            <a:tbl>
              <a:tblPr firstRow="1" firstCol="1" bandRow="1">
                <a:tableStyleId>{5C22544A-7EE6-4342-B048-85BDC9FD1C3A}</a:tableStyleId>
              </a:tblPr>
              <a:tblGrid>
                <a:gridCol w="1737224">
                  <a:extLst>
                    <a:ext uri="{9D8B030D-6E8A-4147-A177-3AD203B41FA5}">
                      <a16:colId xmlns:a16="http://schemas.microsoft.com/office/drawing/2014/main" xmlns="" val="2350706455"/>
                    </a:ext>
                  </a:extLst>
                </a:gridCol>
                <a:gridCol w="3774325">
                  <a:extLst>
                    <a:ext uri="{9D8B030D-6E8A-4147-A177-3AD203B41FA5}">
                      <a16:colId xmlns:a16="http://schemas.microsoft.com/office/drawing/2014/main" xmlns="" val="870945115"/>
                    </a:ext>
                  </a:extLst>
                </a:gridCol>
                <a:gridCol w="3541004">
                  <a:extLst>
                    <a:ext uri="{9D8B030D-6E8A-4147-A177-3AD203B41FA5}">
                      <a16:colId xmlns:a16="http://schemas.microsoft.com/office/drawing/2014/main" xmlns="" val="20002"/>
                    </a:ext>
                  </a:extLst>
                </a:gridCol>
                <a:gridCol w="2059289">
                  <a:extLst>
                    <a:ext uri="{9D8B030D-6E8A-4147-A177-3AD203B41FA5}">
                      <a16:colId xmlns:a16="http://schemas.microsoft.com/office/drawing/2014/main" xmlns="" val="20003"/>
                    </a:ext>
                  </a:extLst>
                </a:gridCol>
              </a:tblGrid>
              <a:tr h="615877">
                <a:tc>
                  <a:txBody>
                    <a:bodyPr/>
                    <a:lstStyle/>
                    <a:p>
                      <a:pPr algn="ctr" rtl="0" fontAlgn="ctr"/>
                      <a:r>
                        <a:rPr lang="en-US" sz="1600" u="none" strike="noStrike" dirty="0" err="1">
                          <a:effectLst/>
                        </a:rPr>
                        <a:t>Especialista</a:t>
                      </a:r>
                      <a:endParaRPr lang="en-US" sz="1600" b="1" i="0" u="none" strike="noStrike" dirty="0">
                        <a:solidFill>
                          <a:srgbClr val="FFFFFF"/>
                        </a:solidFill>
                        <a:effectLst/>
                        <a:latin typeface="Calibri" panose="020F0502020204030204" pitchFamily="34" charset="0"/>
                      </a:endParaRPr>
                    </a:p>
                  </a:txBody>
                  <a:tcPr marL="9525" marR="9525" marT="9525" marB="0" anchor="ctr">
                    <a:solidFill>
                      <a:srgbClr val="C00000"/>
                    </a:solidFill>
                  </a:tcPr>
                </a:tc>
                <a:tc>
                  <a:txBody>
                    <a:bodyPr/>
                    <a:lstStyle/>
                    <a:p>
                      <a:pPr algn="ctr" rtl="0" fontAlgn="ctr"/>
                      <a:r>
                        <a:rPr lang="en-US" sz="1600" u="none" strike="noStrike" dirty="0">
                          <a:effectLst/>
                        </a:rPr>
                        <a:t>Regiones a cargo</a:t>
                      </a:r>
                      <a:endParaRPr lang="en-US" sz="1600" b="1" i="0" u="none" strike="noStrike" dirty="0">
                        <a:solidFill>
                          <a:srgbClr val="FFFFFF"/>
                        </a:solidFill>
                        <a:effectLst/>
                        <a:latin typeface="Calibri" panose="020F0502020204030204" pitchFamily="34" charset="0"/>
                      </a:endParaRPr>
                    </a:p>
                  </a:txBody>
                  <a:tcPr marL="9525" marR="9525" marT="9525" marB="0" anchor="ctr">
                    <a:solidFill>
                      <a:srgbClr val="C00000"/>
                    </a:solidFill>
                  </a:tcPr>
                </a:tc>
                <a:tc>
                  <a:txBody>
                    <a:bodyPr/>
                    <a:lstStyle/>
                    <a:p>
                      <a:pPr algn="ctr" rtl="0" fontAlgn="ctr"/>
                      <a:r>
                        <a:rPr lang="es-PE" sz="1600" b="1" i="0" u="none" strike="noStrike" noProof="0" dirty="0">
                          <a:solidFill>
                            <a:srgbClr val="FFFFFF"/>
                          </a:solidFill>
                          <a:effectLst/>
                          <a:latin typeface="Calibri" panose="020F0502020204030204" pitchFamily="34" charset="0"/>
                        </a:rPr>
                        <a:t>Correo electrónico</a:t>
                      </a:r>
                    </a:p>
                  </a:txBody>
                  <a:tcPr marL="9525" marR="9525" marT="9525" marB="0" anchor="ctr">
                    <a:solidFill>
                      <a:srgbClr val="C00000"/>
                    </a:solidFill>
                  </a:tcPr>
                </a:tc>
                <a:tc>
                  <a:txBody>
                    <a:bodyPr/>
                    <a:lstStyle/>
                    <a:p>
                      <a:pPr algn="ctr" rtl="0" fontAlgn="ctr"/>
                      <a:r>
                        <a:rPr lang="es-PE" sz="1600" b="1" i="0" u="none" strike="noStrike" noProof="0" dirty="0">
                          <a:solidFill>
                            <a:srgbClr val="FFFFFF"/>
                          </a:solidFill>
                          <a:effectLst/>
                          <a:latin typeface="Calibri" panose="020F0502020204030204" pitchFamily="34" charset="0"/>
                        </a:rPr>
                        <a:t>Contacto</a:t>
                      </a:r>
                    </a:p>
                  </a:txBody>
                  <a:tcPr marL="9525" marR="9525" marT="9525" marB="0" anchor="ctr">
                    <a:solidFill>
                      <a:srgbClr val="C00000"/>
                    </a:solidFill>
                  </a:tcPr>
                </a:tc>
                <a:extLst>
                  <a:ext uri="{0D108BD9-81ED-4DB2-BD59-A6C34878D82A}">
                    <a16:rowId xmlns:a16="http://schemas.microsoft.com/office/drawing/2014/main" xmlns="" val="753000556"/>
                  </a:ext>
                </a:extLst>
              </a:tr>
              <a:tr h="824417">
                <a:tc>
                  <a:txBody>
                    <a:bodyPr/>
                    <a:lstStyle/>
                    <a:p>
                      <a:pPr algn="ctr" rtl="0" fontAlgn="ctr"/>
                      <a:r>
                        <a:rPr lang="en-US" sz="1400" u="none" strike="noStrike" dirty="0">
                          <a:effectLst/>
                        </a:rPr>
                        <a:t>Laura Azpur</a:t>
                      </a:r>
                      <a:endParaRPr lang="en-US" sz="1400" b="1" i="0" u="none" strike="noStrike" dirty="0">
                        <a:solidFill>
                          <a:srgbClr val="FFFFFF"/>
                        </a:solidFill>
                        <a:effectLst/>
                        <a:latin typeface="Calibri" panose="020F0502020204030204" pitchFamily="34" charset="0"/>
                      </a:endParaRPr>
                    </a:p>
                  </a:txBody>
                  <a:tcPr marL="9525" marR="9525" marT="9525" marB="0" anchor="ctr">
                    <a:solidFill>
                      <a:schemeClr val="bg1">
                        <a:lumMod val="65000"/>
                      </a:schemeClr>
                    </a:solidFill>
                  </a:tcPr>
                </a:tc>
                <a:tc>
                  <a:txBody>
                    <a:bodyPr/>
                    <a:lstStyle/>
                    <a:p>
                      <a:pPr algn="just" rtl="0" fontAlgn="ctr"/>
                      <a:r>
                        <a:rPr lang="es-MX" sz="1400" u="none" strike="noStrike" dirty="0">
                          <a:solidFill>
                            <a:schemeClr val="tx1"/>
                          </a:solidFill>
                          <a:effectLst/>
                        </a:rPr>
                        <a:t>Ayacucho, La Libertad, </a:t>
                      </a:r>
                      <a:r>
                        <a:rPr lang="en-US" sz="1400" u="none" strike="noStrike" dirty="0">
                          <a:solidFill>
                            <a:schemeClr val="tx1"/>
                          </a:solidFill>
                          <a:effectLst/>
                        </a:rPr>
                        <a:t>Lima Provincias</a:t>
                      </a:r>
                      <a:r>
                        <a:rPr lang="es-MX" sz="1400" u="none" strike="noStrike" dirty="0">
                          <a:solidFill>
                            <a:schemeClr val="tx1"/>
                          </a:solidFill>
                          <a:effectLst/>
                        </a:rPr>
                        <a:t>, Loreto, Huancavelica,</a:t>
                      </a:r>
                      <a:r>
                        <a:rPr lang="es-MX" sz="1400" u="none" strike="noStrike" baseline="0" dirty="0">
                          <a:solidFill>
                            <a:schemeClr val="tx1"/>
                          </a:solidFill>
                          <a:effectLst/>
                        </a:rPr>
                        <a:t> Madre de Dios</a:t>
                      </a:r>
                      <a:endParaRPr lang="es-MX" sz="1400" b="0" i="0" u="none" strike="noStrike" dirty="0">
                        <a:solidFill>
                          <a:schemeClr val="tx1"/>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ctr" rtl="0" fontAlgn="ctr"/>
                      <a:r>
                        <a:rPr lang="es-MX" sz="1400" b="0" i="0" u="none" strike="noStrike" dirty="0">
                          <a:solidFill>
                            <a:schemeClr val="tx1"/>
                          </a:solidFill>
                          <a:effectLst/>
                          <a:latin typeface="Calibri" panose="020F0502020204030204" pitchFamily="34" charset="0"/>
                          <a:hlinkClick r:id="rId2"/>
                        </a:rPr>
                        <a:t>trayectoriaditen_04@minedu.gob.pe</a:t>
                      </a:r>
                      <a:r>
                        <a:rPr lang="es-MX" sz="1400" b="0" i="0" u="none" strike="noStrike" dirty="0">
                          <a:solidFill>
                            <a:schemeClr val="tx1"/>
                          </a:solidFill>
                          <a:effectLst/>
                          <a:latin typeface="Calibri" panose="020F0502020204030204" pitchFamily="34" charset="0"/>
                        </a:rPr>
                        <a:t> </a:t>
                      </a:r>
                    </a:p>
                  </a:txBody>
                  <a:tcPr marL="9525" marR="9525" marT="9525" marB="0" anchor="ctr">
                    <a:solidFill>
                      <a:schemeClr val="bg1">
                        <a:lumMod val="95000"/>
                      </a:schemeClr>
                    </a:solidFill>
                  </a:tcPr>
                </a:tc>
                <a:tc>
                  <a:txBody>
                    <a:bodyPr/>
                    <a:lstStyle/>
                    <a:p>
                      <a:pPr algn="ctr" rtl="0" fontAlgn="ctr"/>
                      <a:r>
                        <a:rPr lang="es-MX" sz="1400" b="0" i="0" u="none" strike="noStrike" dirty="0">
                          <a:solidFill>
                            <a:schemeClr val="tx1"/>
                          </a:solidFill>
                          <a:effectLst/>
                          <a:latin typeface="Calibri" panose="020F0502020204030204" pitchFamily="34" charset="0"/>
                        </a:rPr>
                        <a:t>951004706</a:t>
                      </a:r>
                    </a:p>
                  </a:txBody>
                  <a:tcPr marL="9525" marR="9525" marT="9525" marB="0" anchor="ctr">
                    <a:solidFill>
                      <a:schemeClr val="bg1">
                        <a:lumMod val="95000"/>
                      </a:schemeClr>
                    </a:solidFill>
                  </a:tcPr>
                </a:tc>
                <a:extLst>
                  <a:ext uri="{0D108BD9-81ED-4DB2-BD59-A6C34878D82A}">
                    <a16:rowId xmlns:a16="http://schemas.microsoft.com/office/drawing/2014/main" xmlns="" val="1696339798"/>
                  </a:ext>
                </a:extLst>
              </a:tr>
              <a:tr h="938733">
                <a:tc>
                  <a:txBody>
                    <a:bodyPr/>
                    <a:lstStyle/>
                    <a:p>
                      <a:pPr algn="ctr" rtl="0" fontAlgn="ctr"/>
                      <a:r>
                        <a:rPr lang="en-US" sz="1400" u="none" strike="noStrike" dirty="0">
                          <a:effectLst/>
                        </a:rPr>
                        <a:t>Rubén Miraya</a:t>
                      </a:r>
                      <a:endParaRPr lang="en-US" sz="1400" b="1" i="0" u="none" strike="noStrike" dirty="0">
                        <a:solidFill>
                          <a:srgbClr val="FFFFFF"/>
                        </a:solidFill>
                        <a:effectLst/>
                        <a:latin typeface="Calibri" panose="020F0502020204030204" pitchFamily="34" charset="0"/>
                      </a:endParaRPr>
                    </a:p>
                  </a:txBody>
                  <a:tcPr marL="9525" marR="9525" marT="9525" marB="0" anchor="ctr">
                    <a:solidFill>
                      <a:schemeClr val="bg1">
                        <a:lumMod val="65000"/>
                      </a:schemeClr>
                    </a:solidFill>
                  </a:tcPr>
                </a:tc>
                <a:tc>
                  <a:txBody>
                    <a:bodyPr/>
                    <a:lstStyle/>
                    <a:p>
                      <a:pPr algn="just" rtl="0" fontAlgn="ctr"/>
                      <a:r>
                        <a:rPr lang="en-US" sz="1400" u="none" strike="noStrike" dirty="0">
                          <a:solidFill>
                            <a:schemeClr val="tx1"/>
                          </a:solidFill>
                          <a:effectLst/>
                        </a:rPr>
                        <a:t>Piura, Ica, Moquegua, </a:t>
                      </a:r>
                      <a:r>
                        <a:rPr lang="es-MX" sz="1400" u="none" strike="noStrike" dirty="0">
                          <a:solidFill>
                            <a:schemeClr val="tx1"/>
                          </a:solidFill>
                          <a:effectLst/>
                        </a:rPr>
                        <a:t>Tumbes,</a:t>
                      </a:r>
                      <a:r>
                        <a:rPr lang="es-MX" sz="1400" u="none" strike="noStrike" baseline="0" dirty="0">
                          <a:solidFill>
                            <a:schemeClr val="tx1"/>
                          </a:solidFill>
                          <a:effectLst/>
                        </a:rPr>
                        <a:t> Cusco y Puno, Apurímac, Pasco</a:t>
                      </a:r>
                      <a:endParaRPr lang="en-US" sz="1400" b="0" i="0" u="none" strike="noStrike" dirty="0">
                        <a:solidFill>
                          <a:schemeClr val="tx1"/>
                        </a:solidFill>
                        <a:effectLst/>
                        <a:latin typeface="Calibri" panose="020F0502020204030204" pitchFamily="34" charset="0"/>
                      </a:endParaRPr>
                    </a:p>
                  </a:txBody>
                  <a:tcPr marL="9525" marR="9525" marT="9525" marB="0" anchor="ctr">
                    <a:solidFill>
                      <a:schemeClr val="bg1"/>
                    </a:solidFill>
                  </a:tcPr>
                </a:tc>
                <a:tc>
                  <a:txBody>
                    <a:bodyPr/>
                    <a:lstStyle/>
                    <a:p>
                      <a:pPr algn="ctr" rtl="0" fontAlgn="ctr"/>
                      <a:r>
                        <a:rPr lang="en-US" sz="1400" b="0" i="0" u="none" strike="noStrike" dirty="0">
                          <a:solidFill>
                            <a:schemeClr val="tx1"/>
                          </a:solidFill>
                          <a:effectLst/>
                          <a:latin typeface="Calibri" panose="020F0502020204030204" pitchFamily="34" charset="0"/>
                          <a:hlinkClick r:id="rId3"/>
                        </a:rPr>
                        <a:t>rmiraya@minedu.gob.pe</a:t>
                      </a:r>
                      <a:r>
                        <a:rPr lang="en-US" sz="1400" b="0" i="0" u="none" strike="noStrike" dirty="0">
                          <a:solidFill>
                            <a:schemeClr val="tx1"/>
                          </a:solidFill>
                          <a:effectLst/>
                          <a:latin typeface="Calibri" panose="020F0502020204030204" pitchFamily="34" charset="0"/>
                        </a:rPr>
                        <a:t> </a:t>
                      </a:r>
                    </a:p>
                  </a:txBody>
                  <a:tcPr marL="9525" marR="9525" marT="9525" marB="0" anchor="ctr">
                    <a:solidFill>
                      <a:schemeClr val="bg1"/>
                    </a:solidFill>
                  </a:tcPr>
                </a:tc>
                <a:tc>
                  <a:txBody>
                    <a:bodyPr/>
                    <a:lstStyle/>
                    <a:p>
                      <a:pPr algn="ctr" rtl="0" fontAlgn="ctr"/>
                      <a:r>
                        <a:rPr lang="en-US" sz="1400" b="0" i="0" u="none" strike="noStrike" dirty="0">
                          <a:solidFill>
                            <a:schemeClr val="tx1"/>
                          </a:solidFill>
                          <a:effectLst/>
                          <a:latin typeface="Calibri" panose="020F0502020204030204" pitchFamily="34" charset="0"/>
                        </a:rPr>
                        <a:t>980799815</a:t>
                      </a:r>
                    </a:p>
                  </a:txBody>
                  <a:tcPr marL="9525" marR="9525" marT="9525" marB="0" anchor="ctr">
                    <a:solidFill>
                      <a:schemeClr val="bg1"/>
                    </a:solidFill>
                  </a:tcPr>
                </a:tc>
                <a:extLst>
                  <a:ext uri="{0D108BD9-81ED-4DB2-BD59-A6C34878D82A}">
                    <a16:rowId xmlns:a16="http://schemas.microsoft.com/office/drawing/2014/main" xmlns="" val="3460806603"/>
                  </a:ext>
                </a:extLst>
              </a:tr>
              <a:tr h="549889">
                <a:tc>
                  <a:txBody>
                    <a:bodyPr/>
                    <a:lstStyle/>
                    <a:p>
                      <a:pPr algn="ctr" rtl="0" fontAlgn="ctr"/>
                      <a:r>
                        <a:rPr lang="en-US" sz="1400" u="none" strike="noStrike" dirty="0">
                          <a:effectLst/>
                        </a:rPr>
                        <a:t>Mauricio </a:t>
                      </a:r>
                      <a:r>
                        <a:rPr lang="en-US" sz="1400" u="none" strike="noStrike" dirty="0" err="1">
                          <a:effectLst/>
                        </a:rPr>
                        <a:t>Huaman</a:t>
                      </a:r>
                      <a:endParaRPr lang="en-US" sz="1400" b="1" i="0" u="none" strike="noStrike" dirty="0">
                        <a:solidFill>
                          <a:srgbClr val="FFFFFF"/>
                        </a:solidFill>
                        <a:effectLst/>
                        <a:latin typeface="Calibri" panose="020F0502020204030204" pitchFamily="34" charset="0"/>
                      </a:endParaRPr>
                    </a:p>
                  </a:txBody>
                  <a:tcPr marL="9525" marR="9525" marT="9525" marB="0" anchor="ctr">
                    <a:solidFill>
                      <a:schemeClr val="bg1">
                        <a:lumMod val="65000"/>
                      </a:schemeClr>
                    </a:solidFill>
                  </a:tcPr>
                </a:tc>
                <a:tc>
                  <a:txBody>
                    <a:bodyPr/>
                    <a:lstStyle/>
                    <a:p>
                      <a:pPr algn="just" rtl="0" fontAlgn="ctr"/>
                      <a:r>
                        <a:rPr lang="en-US" sz="1400" u="none" strike="noStrike" dirty="0">
                          <a:solidFill>
                            <a:schemeClr val="tx1"/>
                          </a:solidFill>
                          <a:effectLst/>
                        </a:rPr>
                        <a:t>Lima, Callao</a:t>
                      </a:r>
                      <a:r>
                        <a:rPr lang="en-US" sz="1400" u="none" strike="noStrike" baseline="0" dirty="0">
                          <a:solidFill>
                            <a:schemeClr val="tx1"/>
                          </a:solidFill>
                          <a:effectLst/>
                        </a:rPr>
                        <a:t> y Huánuco</a:t>
                      </a:r>
                      <a:endParaRPr lang="en-US" sz="1400" b="0" i="0" u="none" strike="noStrike" dirty="0">
                        <a:solidFill>
                          <a:schemeClr val="tx1"/>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ctr" rtl="0" fontAlgn="ctr"/>
                      <a:r>
                        <a:rPr lang="en-US" sz="1400" b="0" i="0" u="none" strike="noStrike" dirty="0">
                          <a:solidFill>
                            <a:schemeClr val="tx1"/>
                          </a:solidFill>
                          <a:effectLst/>
                          <a:latin typeface="Calibri" panose="020F0502020204030204" pitchFamily="34" charset="0"/>
                          <a:hlinkClick r:id="rId4"/>
                        </a:rPr>
                        <a:t>trayectoriaditen@minedu.gob.pe</a:t>
                      </a:r>
                      <a:r>
                        <a:rPr lang="en-US" sz="1400" b="0" i="0" u="none" strike="noStrike" dirty="0">
                          <a:solidFill>
                            <a:schemeClr val="tx1"/>
                          </a:solidFill>
                          <a:effectLst/>
                          <a:latin typeface="Calibri" panose="020F0502020204030204" pitchFamily="34" charset="0"/>
                        </a:rPr>
                        <a:t> </a:t>
                      </a:r>
                    </a:p>
                  </a:txBody>
                  <a:tcPr marL="9525" marR="9525" marT="9525" marB="0" anchor="ctr">
                    <a:solidFill>
                      <a:schemeClr val="bg1">
                        <a:lumMod val="95000"/>
                      </a:schemeClr>
                    </a:solidFill>
                  </a:tcPr>
                </a:tc>
                <a:tc>
                  <a:txBody>
                    <a:bodyPr/>
                    <a:lstStyle/>
                    <a:p>
                      <a:pPr algn="ctr" rtl="0" fontAlgn="ctr"/>
                      <a:r>
                        <a:rPr lang="en-US" sz="1400" b="0" i="0" u="none" strike="noStrike" dirty="0">
                          <a:solidFill>
                            <a:schemeClr val="tx1"/>
                          </a:solidFill>
                          <a:effectLst/>
                          <a:latin typeface="Calibri" panose="020F0502020204030204" pitchFamily="34" charset="0"/>
                        </a:rPr>
                        <a:t>988314445</a:t>
                      </a:r>
                    </a:p>
                  </a:txBody>
                  <a:tcPr marL="9525" marR="9525" marT="9525" marB="0" anchor="ctr">
                    <a:solidFill>
                      <a:schemeClr val="bg1">
                        <a:lumMod val="95000"/>
                      </a:schemeClr>
                    </a:solidFill>
                  </a:tcPr>
                </a:tc>
                <a:extLst>
                  <a:ext uri="{0D108BD9-81ED-4DB2-BD59-A6C34878D82A}">
                    <a16:rowId xmlns:a16="http://schemas.microsoft.com/office/drawing/2014/main" xmlns="" val="574469263"/>
                  </a:ext>
                </a:extLst>
              </a:tr>
              <a:tr h="806059">
                <a:tc>
                  <a:txBody>
                    <a:bodyPr/>
                    <a:lstStyle/>
                    <a:p>
                      <a:pPr algn="ctr" rtl="0" fontAlgn="ctr"/>
                      <a:r>
                        <a:rPr lang="en-US" sz="1400" u="none" strike="noStrike" dirty="0">
                          <a:effectLst/>
                        </a:rPr>
                        <a:t>Melissa Lozada</a:t>
                      </a:r>
                      <a:endParaRPr lang="en-US" sz="1400" b="1" i="0" u="none" strike="noStrike" dirty="0">
                        <a:solidFill>
                          <a:srgbClr val="FFFFFF"/>
                        </a:solidFill>
                        <a:effectLst/>
                        <a:latin typeface="Calibri" panose="020F0502020204030204" pitchFamily="34" charset="0"/>
                      </a:endParaRPr>
                    </a:p>
                  </a:txBody>
                  <a:tcPr marL="9525" marR="9525" marT="9525" marB="0" anchor="ctr">
                    <a:solidFill>
                      <a:schemeClr val="bg1">
                        <a:lumMod val="65000"/>
                      </a:schemeClr>
                    </a:solidFill>
                  </a:tcPr>
                </a:tc>
                <a:tc>
                  <a:txBody>
                    <a:bodyPr/>
                    <a:lstStyle/>
                    <a:p>
                      <a:pPr algn="just" rtl="0" fontAlgn="ctr"/>
                      <a:r>
                        <a:rPr lang="en-US" sz="1400" u="none" strike="noStrike" dirty="0">
                          <a:solidFill>
                            <a:schemeClr val="tx1"/>
                          </a:solidFill>
                          <a:effectLst/>
                        </a:rPr>
                        <a:t>Cajamarca, Lambayeque, Ucayali.</a:t>
                      </a:r>
                      <a:endParaRPr lang="en-US" sz="1400" b="0" i="0" u="none" strike="noStrike" dirty="0">
                        <a:solidFill>
                          <a:schemeClr val="tx1"/>
                        </a:solidFill>
                        <a:effectLst/>
                        <a:latin typeface="Calibri" panose="020F0502020204030204" pitchFamily="34" charset="0"/>
                      </a:endParaRPr>
                    </a:p>
                  </a:txBody>
                  <a:tcPr marL="9525" marR="9525" marT="9525" marB="0" anchor="ctr">
                    <a:solidFill>
                      <a:schemeClr val="bg1"/>
                    </a:solidFill>
                  </a:tcPr>
                </a:tc>
                <a:tc>
                  <a:txBody>
                    <a:bodyPr/>
                    <a:lstStyle/>
                    <a:p>
                      <a:pPr algn="ctr" rtl="0" fontAlgn="ctr"/>
                      <a:r>
                        <a:rPr lang="en-US" sz="1400" b="0" i="0" u="none" strike="noStrike" dirty="0">
                          <a:solidFill>
                            <a:schemeClr val="tx1"/>
                          </a:solidFill>
                          <a:effectLst/>
                          <a:latin typeface="Calibri" panose="020F0502020204030204" pitchFamily="34" charset="0"/>
                          <a:hlinkClick r:id="rId5"/>
                        </a:rPr>
                        <a:t>trayectoriaditen_03@minedu.gob.pe</a:t>
                      </a:r>
                      <a:r>
                        <a:rPr lang="en-US" sz="1400" b="0" i="0" u="none" strike="noStrike" dirty="0">
                          <a:solidFill>
                            <a:schemeClr val="tx1"/>
                          </a:solidFill>
                          <a:effectLst/>
                          <a:latin typeface="Calibri" panose="020F0502020204030204" pitchFamily="34" charset="0"/>
                        </a:rPr>
                        <a:t> </a:t>
                      </a:r>
                    </a:p>
                  </a:txBody>
                  <a:tcPr marL="9525" marR="9525" marT="9525" marB="0" anchor="ctr">
                    <a:solidFill>
                      <a:schemeClr val="bg1"/>
                    </a:solidFill>
                  </a:tcPr>
                </a:tc>
                <a:tc>
                  <a:txBody>
                    <a:bodyPr/>
                    <a:lstStyle/>
                    <a:p>
                      <a:pPr algn="ctr" rtl="0" fontAlgn="ctr"/>
                      <a:r>
                        <a:rPr lang="en-US" sz="1400" b="0" i="0" u="none" strike="noStrike" dirty="0">
                          <a:solidFill>
                            <a:schemeClr val="tx1"/>
                          </a:solidFill>
                          <a:effectLst/>
                          <a:latin typeface="Calibri" panose="020F0502020204030204" pitchFamily="34" charset="0"/>
                        </a:rPr>
                        <a:t>993323460</a:t>
                      </a:r>
                    </a:p>
                  </a:txBody>
                  <a:tcPr marL="9525" marR="9525" marT="9525" marB="0" anchor="ctr">
                    <a:solidFill>
                      <a:schemeClr val="bg1"/>
                    </a:solidFill>
                  </a:tcPr>
                </a:tc>
                <a:extLst>
                  <a:ext uri="{0D108BD9-81ED-4DB2-BD59-A6C34878D82A}">
                    <a16:rowId xmlns:a16="http://schemas.microsoft.com/office/drawing/2014/main" xmlns="" val="1764388298"/>
                  </a:ext>
                </a:extLst>
              </a:tr>
              <a:tr h="834429">
                <a:tc>
                  <a:txBody>
                    <a:bodyPr/>
                    <a:lstStyle/>
                    <a:p>
                      <a:pPr algn="ctr" rtl="0" fontAlgn="ctr"/>
                      <a:r>
                        <a:rPr lang="en-US" sz="1400" u="none" strike="noStrike" dirty="0">
                          <a:effectLst/>
                        </a:rPr>
                        <a:t>Alejandro Montero</a:t>
                      </a:r>
                      <a:endParaRPr lang="en-US" sz="1400" b="1" i="0" u="none" strike="noStrike" dirty="0">
                        <a:solidFill>
                          <a:srgbClr val="FFFFFF"/>
                        </a:solidFill>
                        <a:effectLst/>
                        <a:latin typeface="Calibri" panose="020F0502020204030204" pitchFamily="34" charset="0"/>
                      </a:endParaRPr>
                    </a:p>
                  </a:txBody>
                  <a:tcPr marL="9525" marR="9525" marT="9525" marB="0" anchor="ctr">
                    <a:solidFill>
                      <a:schemeClr val="bg1">
                        <a:lumMod val="65000"/>
                      </a:schemeClr>
                    </a:solidFill>
                  </a:tcPr>
                </a:tc>
                <a:tc>
                  <a:txBody>
                    <a:bodyPr/>
                    <a:lstStyle/>
                    <a:p>
                      <a:pPr algn="just" rtl="0" fontAlgn="ctr"/>
                      <a:r>
                        <a:rPr lang="en-US" sz="1400" u="none" strike="noStrike" dirty="0">
                          <a:solidFill>
                            <a:schemeClr val="tx1"/>
                          </a:solidFill>
                          <a:effectLst/>
                        </a:rPr>
                        <a:t>Arequipa, San Martín, Tacna, Amazonas, Ancash, Junín</a:t>
                      </a:r>
                      <a:endParaRPr lang="en-US" sz="1400" b="0" i="0" u="none" strike="noStrike" dirty="0">
                        <a:solidFill>
                          <a:schemeClr val="tx1"/>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ctr" rtl="0" fontAlgn="ctr"/>
                      <a:r>
                        <a:rPr lang="en-US" sz="1400" b="0" i="0" u="none" strike="noStrike" dirty="0">
                          <a:solidFill>
                            <a:schemeClr val="tx1"/>
                          </a:solidFill>
                          <a:effectLst/>
                          <a:latin typeface="Calibri" panose="020F0502020204030204" pitchFamily="34" charset="0"/>
                          <a:hlinkClick r:id="rId6"/>
                        </a:rPr>
                        <a:t>trayectoriaditen_06@minedu.gob.pe</a:t>
                      </a:r>
                      <a:r>
                        <a:rPr lang="en-US" sz="1400" b="0" i="0" u="none" strike="noStrike" dirty="0">
                          <a:solidFill>
                            <a:schemeClr val="tx1"/>
                          </a:solidFill>
                          <a:effectLst/>
                          <a:latin typeface="Calibri" panose="020F0502020204030204" pitchFamily="34" charset="0"/>
                        </a:rPr>
                        <a:t> </a:t>
                      </a:r>
                    </a:p>
                  </a:txBody>
                  <a:tcPr marL="9525" marR="9525" marT="9525" marB="0" anchor="ctr">
                    <a:solidFill>
                      <a:schemeClr val="bg1">
                        <a:lumMod val="95000"/>
                      </a:schemeClr>
                    </a:solidFill>
                  </a:tcPr>
                </a:tc>
                <a:tc>
                  <a:txBody>
                    <a:bodyPr/>
                    <a:lstStyle/>
                    <a:p>
                      <a:pPr algn="ctr" rtl="0" fontAlgn="ctr"/>
                      <a:r>
                        <a:rPr lang="en-US" sz="1400" b="0" i="0" u="none" strike="noStrike" dirty="0">
                          <a:solidFill>
                            <a:schemeClr val="tx1"/>
                          </a:solidFill>
                          <a:effectLst/>
                          <a:latin typeface="Calibri" panose="020F0502020204030204" pitchFamily="34" charset="0"/>
                        </a:rPr>
                        <a:t>982092252</a:t>
                      </a:r>
                    </a:p>
                  </a:txBody>
                  <a:tcPr marL="9525" marR="9525" marT="9525" marB="0" anchor="ctr">
                    <a:solidFill>
                      <a:schemeClr val="bg1">
                        <a:lumMod val="95000"/>
                      </a:schemeClr>
                    </a:solidFill>
                  </a:tcPr>
                </a:tc>
                <a:extLst>
                  <a:ext uri="{0D108BD9-81ED-4DB2-BD59-A6C34878D82A}">
                    <a16:rowId xmlns:a16="http://schemas.microsoft.com/office/drawing/2014/main" xmlns="" val="2008144986"/>
                  </a:ext>
                </a:extLst>
              </a:tr>
            </a:tbl>
          </a:graphicData>
        </a:graphic>
      </p:graphicFrame>
    </p:spTree>
    <p:extLst>
      <p:ext uri="{BB962C8B-B14F-4D97-AF65-F5344CB8AC3E}">
        <p14:creationId xmlns:p14="http://schemas.microsoft.com/office/powerpoint/2010/main" val="577968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a:extLst>
              <a:ext uri="{FF2B5EF4-FFF2-40B4-BE49-F238E27FC236}">
                <a16:creationId xmlns:a16="http://schemas.microsoft.com/office/drawing/2014/main" xmlns="" id="{CE5F888F-4756-436E-B52E-2B20A9B7484B}"/>
              </a:ext>
            </a:extLst>
          </p:cNvPr>
          <p:cNvGraphicFramePr>
            <a:graphicFrameLocks noGrp="1"/>
          </p:cNvGraphicFramePr>
          <p:nvPr>
            <p:extLst>
              <p:ext uri="{D42A27DB-BD31-4B8C-83A1-F6EECF244321}">
                <p14:modId xmlns:p14="http://schemas.microsoft.com/office/powerpoint/2010/main" val="3676883582"/>
              </p:ext>
            </p:extLst>
          </p:nvPr>
        </p:nvGraphicFramePr>
        <p:xfrm>
          <a:off x="831272" y="1274503"/>
          <a:ext cx="10687437" cy="4495866"/>
        </p:xfrm>
        <a:graphic>
          <a:graphicData uri="http://schemas.openxmlformats.org/drawingml/2006/table">
            <a:tbl>
              <a:tblPr>
                <a:tableStyleId>{5C22544A-7EE6-4342-B048-85BDC9FD1C3A}</a:tableStyleId>
              </a:tblPr>
              <a:tblGrid>
                <a:gridCol w="3498327">
                  <a:extLst>
                    <a:ext uri="{9D8B030D-6E8A-4147-A177-3AD203B41FA5}">
                      <a16:colId xmlns:a16="http://schemas.microsoft.com/office/drawing/2014/main" xmlns="" val="20000"/>
                    </a:ext>
                  </a:extLst>
                </a:gridCol>
                <a:gridCol w="3231074">
                  <a:extLst>
                    <a:ext uri="{9D8B030D-6E8A-4147-A177-3AD203B41FA5}">
                      <a16:colId xmlns:a16="http://schemas.microsoft.com/office/drawing/2014/main" xmlns="" val="20001"/>
                    </a:ext>
                  </a:extLst>
                </a:gridCol>
                <a:gridCol w="2583718">
                  <a:extLst>
                    <a:ext uri="{9D8B030D-6E8A-4147-A177-3AD203B41FA5}">
                      <a16:colId xmlns:a16="http://schemas.microsoft.com/office/drawing/2014/main" xmlns="" val="20002"/>
                    </a:ext>
                  </a:extLst>
                </a:gridCol>
                <a:gridCol w="1374318">
                  <a:extLst>
                    <a:ext uri="{9D8B030D-6E8A-4147-A177-3AD203B41FA5}">
                      <a16:colId xmlns:a16="http://schemas.microsoft.com/office/drawing/2014/main" xmlns="" val="20003"/>
                    </a:ext>
                  </a:extLst>
                </a:gridCol>
              </a:tblGrid>
              <a:tr h="473863">
                <a:tc>
                  <a:txBody>
                    <a:bodyPr/>
                    <a:lstStyle/>
                    <a:p>
                      <a:pPr algn="ctr" fontAlgn="ctr">
                        <a:lnSpc>
                          <a:spcPct val="150000"/>
                        </a:lnSpc>
                      </a:pPr>
                      <a:r>
                        <a:rPr lang="es-PE" sz="1600" b="1" u="none" strike="noStrike" dirty="0">
                          <a:solidFill>
                            <a:schemeClr val="bg1"/>
                          </a:solidFill>
                          <a:effectLst/>
                        </a:rPr>
                        <a:t>ESPECIALISTA</a:t>
                      </a:r>
                      <a:endParaRPr lang="es-PE" sz="1600" b="1" i="0" u="none" strike="noStrike" dirty="0">
                        <a:solidFill>
                          <a:schemeClr val="bg1"/>
                        </a:solidFill>
                        <a:effectLst/>
                        <a:latin typeface="Calibri"/>
                      </a:endParaRPr>
                    </a:p>
                  </a:txBody>
                  <a:tcPr marL="9525" marR="9525" marT="9525" marB="0" anchor="ctr">
                    <a:solidFill>
                      <a:srgbClr val="C00000"/>
                    </a:solidFill>
                  </a:tcPr>
                </a:tc>
                <a:tc>
                  <a:txBody>
                    <a:bodyPr/>
                    <a:lstStyle/>
                    <a:p>
                      <a:pPr algn="ctr" fontAlgn="ctr">
                        <a:lnSpc>
                          <a:spcPct val="150000"/>
                        </a:lnSpc>
                      </a:pPr>
                      <a:r>
                        <a:rPr lang="es-PE" sz="1600" b="1" u="none" strike="noStrike" dirty="0">
                          <a:solidFill>
                            <a:schemeClr val="bg1"/>
                          </a:solidFill>
                          <a:effectLst/>
                        </a:rPr>
                        <a:t>REGIONES</a:t>
                      </a:r>
                      <a:endParaRPr lang="es-PE" sz="1600" b="1" i="0" u="none" strike="noStrike" dirty="0">
                        <a:solidFill>
                          <a:schemeClr val="bg1"/>
                        </a:solidFill>
                        <a:effectLst/>
                        <a:latin typeface="Calibri"/>
                      </a:endParaRPr>
                    </a:p>
                  </a:txBody>
                  <a:tcPr marL="9525" marR="9525" marT="9525" marB="0" anchor="ctr">
                    <a:solidFill>
                      <a:srgbClr val="C00000"/>
                    </a:solidFill>
                  </a:tcPr>
                </a:tc>
                <a:tc>
                  <a:txBody>
                    <a:bodyPr/>
                    <a:lstStyle/>
                    <a:p>
                      <a:pPr algn="ctr" fontAlgn="ctr">
                        <a:lnSpc>
                          <a:spcPct val="150000"/>
                        </a:lnSpc>
                      </a:pPr>
                      <a:r>
                        <a:rPr lang="es-PE" sz="1600" b="1" u="none" strike="noStrike" dirty="0">
                          <a:solidFill>
                            <a:schemeClr val="bg1"/>
                          </a:solidFill>
                          <a:effectLst/>
                        </a:rPr>
                        <a:t>CORREO ELECTRÓNICO</a:t>
                      </a:r>
                      <a:endParaRPr lang="es-PE" sz="1600" b="1" i="0" u="none" strike="noStrike" dirty="0">
                        <a:solidFill>
                          <a:schemeClr val="bg1"/>
                        </a:solidFill>
                        <a:effectLst/>
                        <a:latin typeface="Calibri"/>
                      </a:endParaRPr>
                    </a:p>
                  </a:txBody>
                  <a:tcPr marL="9525" marR="9525" marT="9525" marB="0" anchor="ctr">
                    <a:solidFill>
                      <a:srgbClr val="C00000"/>
                    </a:solidFill>
                  </a:tcPr>
                </a:tc>
                <a:tc>
                  <a:txBody>
                    <a:bodyPr/>
                    <a:lstStyle/>
                    <a:p>
                      <a:pPr algn="ctr" fontAlgn="ctr">
                        <a:lnSpc>
                          <a:spcPct val="150000"/>
                        </a:lnSpc>
                      </a:pPr>
                      <a:r>
                        <a:rPr lang="es-PE" sz="1600" b="1" u="none" strike="noStrike" dirty="0">
                          <a:solidFill>
                            <a:schemeClr val="bg1"/>
                          </a:solidFill>
                          <a:effectLst/>
                        </a:rPr>
                        <a:t>CONTACTO</a:t>
                      </a:r>
                      <a:endParaRPr lang="es-PE" sz="1600" b="1" i="0" u="none" strike="noStrike" dirty="0">
                        <a:solidFill>
                          <a:schemeClr val="bg1"/>
                        </a:solidFill>
                        <a:effectLst/>
                        <a:latin typeface="Calibri"/>
                      </a:endParaRPr>
                    </a:p>
                  </a:txBody>
                  <a:tcPr marL="9525" marR="9525" marT="9525" marB="0" anchor="ctr">
                    <a:solidFill>
                      <a:srgbClr val="C00000"/>
                    </a:solidFill>
                  </a:tcPr>
                </a:tc>
                <a:extLst>
                  <a:ext uri="{0D108BD9-81ED-4DB2-BD59-A6C34878D82A}">
                    <a16:rowId xmlns:a16="http://schemas.microsoft.com/office/drawing/2014/main" xmlns="" val="10000"/>
                  </a:ext>
                </a:extLst>
              </a:tr>
              <a:tr h="1224346">
                <a:tc>
                  <a:txBody>
                    <a:bodyPr/>
                    <a:lstStyle/>
                    <a:p>
                      <a:pPr algn="l" fontAlgn="ctr">
                        <a:lnSpc>
                          <a:spcPct val="150000"/>
                        </a:lnSpc>
                      </a:pPr>
                      <a:r>
                        <a:rPr lang="es-PE" sz="1600" b="1" u="none" strike="noStrike" dirty="0">
                          <a:solidFill>
                            <a:schemeClr val="bg1"/>
                          </a:solidFill>
                          <a:effectLst/>
                        </a:rPr>
                        <a:t>ALEJANDRO RODRIGUEZ CAYCHO</a:t>
                      </a:r>
                      <a:endParaRPr lang="es-PE" sz="1600" b="1" i="0" u="none" strike="noStrike" dirty="0">
                        <a:solidFill>
                          <a:schemeClr val="bg1"/>
                        </a:solidFill>
                        <a:effectLst/>
                        <a:latin typeface="Calibri"/>
                      </a:endParaRPr>
                    </a:p>
                  </a:txBody>
                  <a:tcPr marL="9525" marR="9525" marT="9525" marB="0" anchor="ctr">
                    <a:solidFill>
                      <a:schemeClr val="bg1">
                        <a:lumMod val="65000"/>
                      </a:schemeClr>
                    </a:solidFill>
                  </a:tcPr>
                </a:tc>
                <a:tc>
                  <a:txBody>
                    <a:bodyPr/>
                    <a:lstStyle/>
                    <a:p>
                      <a:pPr algn="l" fontAlgn="ctr">
                        <a:lnSpc>
                          <a:spcPct val="150000"/>
                        </a:lnSpc>
                      </a:pPr>
                      <a:r>
                        <a:rPr lang="es-PE" sz="1600" u="none" strike="noStrike" dirty="0">
                          <a:effectLst/>
                        </a:rPr>
                        <a:t>Ancash, Apurímac, Arequipa, Cajamarca, Huancavelica, Huánuco, Lima Provincias, Madre de Dios</a:t>
                      </a:r>
                      <a:endParaRPr lang="es-PE" sz="1600" b="0" i="0" u="none" strike="noStrike" dirty="0">
                        <a:solidFill>
                          <a:srgbClr val="000000"/>
                        </a:solidFill>
                        <a:effectLst/>
                        <a:latin typeface="Calibri"/>
                      </a:endParaRPr>
                    </a:p>
                  </a:txBody>
                  <a:tcPr marL="9525" marR="9525" marT="9525" marB="0" anchor="ctr">
                    <a:solidFill>
                      <a:schemeClr val="bg1">
                        <a:lumMod val="85000"/>
                      </a:schemeClr>
                    </a:solidFill>
                  </a:tcPr>
                </a:tc>
                <a:tc>
                  <a:txBody>
                    <a:bodyPr/>
                    <a:lstStyle/>
                    <a:p>
                      <a:pPr algn="ctr" fontAlgn="ctr">
                        <a:lnSpc>
                          <a:spcPct val="150000"/>
                        </a:lnSpc>
                      </a:pPr>
                      <a:r>
                        <a:rPr lang="es-PE" sz="1600" u="sng" strike="noStrike" dirty="0">
                          <a:solidFill>
                            <a:schemeClr val="tx1"/>
                          </a:solidFill>
                          <a:effectLst/>
                        </a:rPr>
                        <a:t>jrodriguezc@minedu.gob.pe</a:t>
                      </a:r>
                      <a:endParaRPr lang="es-PE" sz="1600" b="0" i="0" u="sng" strike="noStrike" dirty="0">
                        <a:solidFill>
                          <a:schemeClr val="tx1"/>
                        </a:solidFill>
                        <a:effectLst/>
                        <a:latin typeface="Calibri"/>
                      </a:endParaRPr>
                    </a:p>
                  </a:txBody>
                  <a:tcPr marL="9525" marR="9525" marT="9525" marB="0" anchor="ctr">
                    <a:solidFill>
                      <a:schemeClr val="bg1">
                        <a:lumMod val="85000"/>
                      </a:schemeClr>
                    </a:solidFill>
                  </a:tcPr>
                </a:tc>
                <a:tc>
                  <a:txBody>
                    <a:bodyPr/>
                    <a:lstStyle/>
                    <a:p>
                      <a:pPr algn="ctr" fontAlgn="ctr">
                        <a:lnSpc>
                          <a:spcPct val="150000"/>
                        </a:lnSpc>
                      </a:pPr>
                      <a:r>
                        <a:rPr lang="es-PE" sz="1600" u="none" strike="noStrike" dirty="0">
                          <a:effectLst/>
                        </a:rPr>
                        <a:t>983099023</a:t>
                      </a:r>
                      <a:endParaRPr lang="es-PE" sz="1600" b="0" i="0" u="none" strike="noStrike" dirty="0">
                        <a:solidFill>
                          <a:srgbClr val="000000"/>
                        </a:solidFill>
                        <a:effectLst/>
                        <a:latin typeface="Calibri"/>
                      </a:endParaRPr>
                    </a:p>
                  </a:txBody>
                  <a:tcPr marL="9525" marR="9525" marT="9525" marB="0" anchor="ctr">
                    <a:solidFill>
                      <a:schemeClr val="bg1">
                        <a:lumMod val="85000"/>
                      </a:schemeClr>
                    </a:solidFill>
                  </a:tcPr>
                </a:tc>
                <a:extLst>
                  <a:ext uri="{0D108BD9-81ED-4DB2-BD59-A6C34878D82A}">
                    <a16:rowId xmlns:a16="http://schemas.microsoft.com/office/drawing/2014/main" xmlns="" val="10001"/>
                  </a:ext>
                </a:extLst>
              </a:tr>
              <a:tr h="416133">
                <a:tc>
                  <a:txBody>
                    <a:bodyPr/>
                    <a:lstStyle/>
                    <a:p>
                      <a:pPr algn="l" fontAlgn="ctr">
                        <a:lnSpc>
                          <a:spcPct val="150000"/>
                        </a:lnSpc>
                      </a:pPr>
                      <a:r>
                        <a:rPr lang="es-PE" sz="1600" b="1" u="none" strike="noStrike" dirty="0">
                          <a:solidFill>
                            <a:schemeClr val="bg1"/>
                          </a:solidFill>
                          <a:effectLst/>
                        </a:rPr>
                        <a:t>JOSÉ CASTRO LOYOLA</a:t>
                      </a:r>
                      <a:endParaRPr lang="es-PE" sz="1600" b="1" i="0" u="none" strike="noStrike" dirty="0">
                        <a:solidFill>
                          <a:schemeClr val="bg1"/>
                        </a:solidFill>
                        <a:effectLst/>
                        <a:latin typeface="Calibri"/>
                      </a:endParaRPr>
                    </a:p>
                  </a:txBody>
                  <a:tcPr marL="9525" marR="9525" marT="9525" marB="0" anchor="ctr">
                    <a:solidFill>
                      <a:schemeClr val="bg1">
                        <a:lumMod val="65000"/>
                      </a:schemeClr>
                    </a:solidFill>
                  </a:tcPr>
                </a:tc>
                <a:tc>
                  <a:txBody>
                    <a:bodyPr/>
                    <a:lstStyle/>
                    <a:p>
                      <a:pPr algn="l" fontAlgn="ctr">
                        <a:lnSpc>
                          <a:spcPct val="150000"/>
                        </a:lnSpc>
                      </a:pPr>
                      <a:r>
                        <a:rPr lang="es-PE" sz="1600" u="none" strike="noStrike" dirty="0">
                          <a:effectLst/>
                        </a:rPr>
                        <a:t>Ayacucho, La Libertad, Piura, Lambayeque</a:t>
                      </a:r>
                      <a:endParaRPr lang="es-PE" sz="1600" b="0" i="0" u="none" strike="noStrike" dirty="0">
                        <a:solidFill>
                          <a:srgbClr val="000000"/>
                        </a:solidFill>
                        <a:effectLst/>
                        <a:latin typeface="Calibri"/>
                      </a:endParaRPr>
                    </a:p>
                  </a:txBody>
                  <a:tcPr marL="9525" marR="9525" marT="9525" marB="0" anchor="ctr">
                    <a:solidFill>
                      <a:schemeClr val="bg1">
                        <a:lumMod val="85000"/>
                      </a:schemeClr>
                    </a:solidFill>
                  </a:tcPr>
                </a:tc>
                <a:tc>
                  <a:txBody>
                    <a:bodyPr/>
                    <a:lstStyle/>
                    <a:p>
                      <a:pPr algn="ctr" fontAlgn="ctr">
                        <a:lnSpc>
                          <a:spcPct val="150000"/>
                        </a:lnSpc>
                      </a:pPr>
                      <a:r>
                        <a:rPr lang="es-PE" sz="1600" u="sng" strike="noStrike" dirty="0">
                          <a:solidFill>
                            <a:schemeClr val="tx1"/>
                          </a:solidFill>
                          <a:effectLst/>
                          <a:hlinkClick r:id="rId2"/>
                        </a:rPr>
                        <a:t>jcastrol@minedu.gob.pe</a:t>
                      </a:r>
                      <a:endParaRPr lang="es-PE" sz="1600" b="0" i="0" u="sng" strike="noStrike" dirty="0">
                        <a:solidFill>
                          <a:schemeClr val="tx1"/>
                        </a:solidFill>
                        <a:effectLst/>
                        <a:latin typeface="Calibri"/>
                      </a:endParaRPr>
                    </a:p>
                  </a:txBody>
                  <a:tcPr marL="9525" marR="9525" marT="9525" marB="0" anchor="ctr">
                    <a:solidFill>
                      <a:schemeClr val="bg1">
                        <a:lumMod val="85000"/>
                      </a:schemeClr>
                    </a:solidFill>
                  </a:tcPr>
                </a:tc>
                <a:tc>
                  <a:txBody>
                    <a:bodyPr/>
                    <a:lstStyle/>
                    <a:p>
                      <a:pPr algn="ctr" fontAlgn="ctr">
                        <a:lnSpc>
                          <a:spcPct val="150000"/>
                        </a:lnSpc>
                      </a:pPr>
                      <a:r>
                        <a:rPr lang="es-PE" sz="1600" u="none" strike="noStrike" dirty="0">
                          <a:effectLst/>
                        </a:rPr>
                        <a:t>957354751</a:t>
                      </a:r>
                      <a:endParaRPr lang="es-PE" sz="1600" b="0" i="0" u="none" strike="noStrike" dirty="0">
                        <a:solidFill>
                          <a:srgbClr val="000000"/>
                        </a:solidFill>
                        <a:effectLst/>
                        <a:latin typeface="Calibri"/>
                      </a:endParaRPr>
                    </a:p>
                  </a:txBody>
                  <a:tcPr marL="9525" marR="9525" marT="9525" marB="0" anchor="ctr">
                    <a:solidFill>
                      <a:schemeClr val="bg1">
                        <a:lumMod val="85000"/>
                      </a:schemeClr>
                    </a:solidFill>
                  </a:tcPr>
                </a:tc>
                <a:extLst>
                  <a:ext uri="{0D108BD9-81ED-4DB2-BD59-A6C34878D82A}">
                    <a16:rowId xmlns:a16="http://schemas.microsoft.com/office/drawing/2014/main" xmlns="" val="10003"/>
                  </a:ext>
                </a:extLst>
              </a:tr>
              <a:tr h="416133">
                <a:tc>
                  <a:txBody>
                    <a:bodyPr/>
                    <a:lstStyle/>
                    <a:p>
                      <a:pPr algn="l" fontAlgn="ctr">
                        <a:lnSpc>
                          <a:spcPct val="150000"/>
                        </a:lnSpc>
                      </a:pPr>
                      <a:r>
                        <a:rPr lang="es-PE" sz="1600" b="1" u="none" strike="noStrike" dirty="0">
                          <a:solidFill>
                            <a:schemeClr val="bg1"/>
                          </a:solidFill>
                          <a:effectLst/>
                        </a:rPr>
                        <a:t>JUAN ORLANDO PEREZ ALVARO</a:t>
                      </a:r>
                      <a:endParaRPr lang="es-PE" sz="1600" b="1" i="0" u="none" strike="noStrike" dirty="0">
                        <a:solidFill>
                          <a:schemeClr val="bg1"/>
                        </a:solidFill>
                        <a:effectLst/>
                        <a:latin typeface="Calibri"/>
                      </a:endParaRPr>
                    </a:p>
                  </a:txBody>
                  <a:tcPr marL="9525" marR="9525" marT="9525" marB="0" anchor="ctr">
                    <a:solidFill>
                      <a:schemeClr val="bg1">
                        <a:lumMod val="65000"/>
                      </a:schemeClr>
                    </a:solidFill>
                  </a:tcPr>
                </a:tc>
                <a:tc>
                  <a:txBody>
                    <a:bodyPr/>
                    <a:lstStyle/>
                    <a:p>
                      <a:pPr algn="l" fontAlgn="ctr">
                        <a:lnSpc>
                          <a:spcPct val="150000"/>
                        </a:lnSpc>
                      </a:pPr>
                      <a:r>
                        <a:rPr lang="es-PE" sz="1600" u="none" strike="noStrike" dirty="0">
                          <a:effectLst/>
                        </a:rPr>
                        <a:t>Callao, Moquegua, Ica, Tacna</a:t>
                      </a:r>
                      <a:endParaRPr lang="es-PE" sz="1600" b="0" i="0" u="none" strike="noStrike" dirty="0">
                        <a:solidFill>
                          <a:srgbClr val="000000"/>
                        </a:solidFill>
                        <a:effectLst/>
                        <a:latin typeface="Calibri"/>
                      </a:endParaRPr>
                    </a:p>
                  </a:txBody>
                  <a:tcPr marL="9525" marR="9525" marT="9525" marB="0" anchor="ctr">
                    <a:solidFill>
                      <a:schemeClr val="bg1"/>
                    </a:solidFill>
                  </a:tcPr>
                </a:tc>
                <a:tc>
                  <a:txBody>
                    <a:bodyPr/>
                    <a:lstStyle/>
                    <a:p>
                      <a:pPr algn="ctr" fontAlgn="ctr">
                        <a:lnSpc>
                          <a:spcPct val="150000"/>
                        </a:lnSpc>
                      </a:pPr>
                      <a:r>
                        <a:rPr lang="es-PE" sz="1600" u="sng" strike="noStrike" dirty="0">
                          <a:solidFill>
                            <a:schemeClr val="tx1"/>
                          </a:solidFill>
                          <a:effectLst/>
                          <a:hlinkClick r:id="rId3"/>
                        </a:rPr>
                        <a:t>juperez@minedu.gob.pe</a:t>
                      </a:r>
                      <a:endParaRPr lang="es-PE" sz="1600" b="0" i="0" u="sng" strike="noStrike" dirty="0">
                        <a:solidFill>
                          <a:schemeClr val="tx1"/>
                        </a:solidFill>
                        <a:effectLst/>
                        <a:latin typeface="Calibri"/>
                      </a:endParaRPr>
                    </a:p>
                  </a:txBody>
                  <a:tcPr marL="9525" marR="9525" marT="9525" marB="0" anchor="ctr">
                    <a:solidFill>
                      <a:schemeClr val="bg1"/>
                    </a:solidFill>
                  </a:tcPr>
                </a:tc>
                <a:tc>
                  <a:txBody>
                    <a:bodyPr/>
                    <a:lstStyle/>
                    <a:p>
                      <a:pPr algn="ctr" fontAlgn="ctr">
                        <a:lnSpc>
                          <a:spcPct val="150000"/>
                        </a:lnSpc>
                      </a:pPr>
                      <a:r>
                        <a:rPr lang="es-PE" sz="1600" u="none" strike="noStrike" dirty="0">
                          <a:effectLst/>
                        </a:rPr>
                        <a:t>991885705</a:t>
                      </a:r>
                      <a:endParaRPr lang="es-PE" sz="1600" b="0" i="0" u="none" strike="noStrike" dirty="0">
                        <a:solidFill>
                          <a:srgbClr val="000000"/>
                        </a:solidFill>
                        <a:effectLst/>
                        <a:latin typeface="Calibri"/>
                      </a:endParaRPr>
                    </a:p>
                  </a:txBody>
                  <a:tcPr marL="9525" marR="9525" marT="9525" marB="0" anchor="ctr">
                    <a:solidFill>
                      <a:schemeClr val="bg1"/>
                    </a:solidFill>
                  </a:tcPr>
                </a:tc>
                <a:extLst>
                  <a:ext uri="{0D108BD9-81ED-4DB2-BD59-A6C34878D82A}">
                    <a16:rowId xmlns:a16="http://schemas.microsoft.com/office/drawing/2014/main" xmlns="" val="10004"/>
                  </a:ext>
                </a:extLst>
              </a:tr>
              <a:tr h="1224346">
                <a:tc>
                  <a:txBody>
                    <a:bodyPr/>
                    <a:lstStyle/>
                    <a:p>
                      <a:pPr algn="l" fontAlgn="ctr">
                        <a:lnSpc>
                          <a:spcPct val="150000"/>
                        </a:lnSpc>
                      </a:pPr>
                      <a:r>
                        <a:rPr lang="es-PE" sz="1600" b="1" u="none" strike="noStrike" dirty="0">
                          <a:solidFill>
                            <a:schemeClr val="bg1"/>
                          </a:solidFill>
                          <a:effectLst/>
                        </a:rPr>
                        <a:t>RODRIGO BRICEÑO GOMEZ SANCHEZ</a:t>
                      </a:r>
                      <a:endParaRPr lang="es-PE" sz="1600" b="1" i="0" u="none" strike="noStrike" dirty="0">
                        <a:solidFill>
                          <a:schemeClr val="bg1"/>
                        </a:solidFill>
                        <a:effectLst/>
                        <a:latin typeface="Calibri"/>
                      </a:endParaRPr>
                    </a:p>
                  </a:txBody>
                  <a:tcPr marL="9525" marR="9525" marT="9525" marB="0" anchor="ctr">
                    <a:solidFill>
                      <a:schemeClr val="bg1">
                        <a:lumMod val="65000"/>
                      </a:schemeClr>
                    </a:solidFill>
                  </a:tcPr>
                </a:tc>
                <a:tc>
                  <a:txBody>
                    <a:bodyPr/>
                    <a:lstStyle/>
                    <a:p>
                      <a:pPr algn="l" fontAlgn="ctr">
                        <a:lnSpc>
                          <a:spcPct val="150000"/>
                        </a:lnSpc>
                      </a:pPr>
                      <a:r>
                        <a:rPr lang="es-PE" sz="1600" u="none" strike="noStrike" dirty="0">
                          <a:effectLst/>
                        </a:rPr>
                        <a:t>Amazonas, Cusco, Junín, Lima Metropolitana, Loreto, San Martin, Ucayali </a:t>
                      </a:r>
                      <a:endParaRPr lang="es-PE" sz="1600" b="0" i="0" u="none" strike="noStrike" dirty="0">
                        <a:solidFill>
                          <a:srgbClr val="000000"/>
                        </a:solidFill>
                        <a:effectLst/>
                        <a:latin typeface="Calibri"/>
                      </a:endParaRPr>
                    </a:p>
                  </a:txBody>
                  <a:tcPr marL="9525" marR="9525" marT="9525" marB="0" anchor="ctr">
                    <a:solidFill>
                      <a:schemeClr val="bg1">
                        <a:lumMod val="85000"/>
                      </a:schemeClr>
                    </a:solidFill>
                  </a:tcPr>
                </a:tc>
                <a:tc>
                  <a:txBody>
                    <a:bodyPr/>
                    <a:lstStyle/>
                    <a:p>
                      <a:pPr algn="ctr" fontAlgn="ctr">
                        <a:lnSpc>
                          <a:spcPct val="150000"/>
                        </a:lnSpc>
                      </a:pPr>
                      <a:r>
                        <a:rPr lang="es-PE" sz="1600" u="sng" strike="noStrike" dirty="0">
                          <a:solidFill>
                            <a:schemeClr val="tx1"/>
                          </a:solidFill>
                          <a:effectLst/>
                          <a:hlinkClick r:id="rId4"/>
                        </a:rPr>
                        <a:t>rbriceno@minedu.gob.pe</a:t>
                      </a:r>
                      <a:endParaRPr lang="es-PE" sz="1600" b="0" i="0" u="sng" strike="noStrike" dirty="0">
                        <a:solidFill>
                          <a:schemeClr val="tx1"/>
                        </a:solidFill>
                        <a:effectLst/>
                        <a:latin typeface="Calibri"/>
                      </a:endParaRPr>
                    </a:p>
                  </a:txBody>
                  <a:tcPr marL="9525" marR="9525" marT="9525" marB="0" anchor="ctr">
                    <a:solidFill>
                      <a:schemeClr val="bg1">
                        <a:lumMod val="85000"/>
                      </a:schemeClr>
                    </a:solidFill>
                  </a:tcPr>
                </a:tc>
                <a:tc>
                  <a:txBody>
                    <a:bodyPr/>
                    <a:lstStyle/>
                    <a:p>
                      <a:pPr algn="ctr" fontAlgn="ctr">
                        <a:lnSpc>
                          <a:spcPct val="150000"/>
                        </a:lnSpc>
                      </a:pPr>
                      <a:r>
                        <a:rPr lang="es-PE" sz="1600" u="none" strike="noStrike" dirty="0">
                          <a:effectLst/>
                        </a:rPr>
                        <a:t>989421489</a:t>
                      </a:r>
                      <a:endParaRPr lang="es-PE" sz="1600" b="0" i="0" u="none" strike="noStrike" dirty="0">
                        <a:solidFill>
                          <a:srgbClr val="000000"/>
                        </a:solidFill>
                        <a:effectLst/>
                        <a:latin typeface="Calibri"/>
                      </a:endParaRPr>
                    </a:p>
                  </a:txBody>
                  <a:tcPr marL="9525" marR="9525" marT="9525" marB="0" anchor="ctr">
                    <a:solidFill>
                      <a:schemeClr val="bg1">
                        <a:lumMod val="85000"/>
                      </a:schemeClr>
                    </a:solidFill>
                  </a:tcPr>
                </a:tc>
                <a:extLst>
                  <a:ext uri="{0D108BD9-81ED-4DB2-BD59-A6C34878D82A}">
                    <a16:rowId xmlns:a16="http://schemas.microsoft.com/office/drawing/2014/main" xmlns="" val="10005"/>
                  </a:ext>
                </a:extLst>
              </a:tr>
              <a:tr h="416133">
                <a:tc>
                  <a:txBody>
                    <a:bodyPr/>
                    <a:lstStyle/>
                    <a:p>
                      <a:pPr algn="l" fontAlgn="ctr">
                        <a:lnSpc>
                          <a:spcPct val="150000"/>
                        </a:lnSpc>
                      </a:pPr>
                      <a:r>
                        <a:rPr lang="es-PE" sz="1600" b="1" u="none" strike="noStrike" dirty="0">
                          <a:solidFill>
                            <a:schemeClr val="bg1"/>
                          </a:solidFill>
                          <a:effectLst/>
                        </a:rPr>
                        <a:t>WILIAM GUILLERMO ROMERO ZAPATA</a:t>
                      </a:r>
                      <a:endParaRPr lang="es-PE" sz="1600" b="1" i="0" u="none" strike="noStrike" dirty="0">
                        <a:solidFill>
                          <a:schemeClr val="bg1"/>
                        </a:solidFill>
                        <a:effectLst/>
                        <a:latin typeface="Calibri"/>
                      </a:endParaRPr>
                    </a:p>
                  </a:txBody>
                  <a:tcPr marL="9525" marR="9525" marT="9525" marB="0" anchor="ctr">
                    <a:solidFill>
                      <a:schemeClr val="bg1">
                        <a:lumMod val="65000"/>
                      </a:schemeClr>
                    </a:solidFill>
                  </a:tcPr>
                </a:tc>
                <a:tc>
                  <a:txBody>
                    <a:bodyPr/>
                    <a:lstStyle/>
                    <a:p>
                      <a:pPr algn="l" fontAlgn="ctr">
                        <a:lnSpc>
                          <a:spcPct val="150000"/>
                        </a:lnSpc>
                      </a:pPr>
                      <a:r>
                        <a:rPr lang="es-PE" sz="1600" u="none" strike="noStrike" dirty="0">
                          <a:effectLst/>
                        </a:rPr>
                        <a:t>Puno, Pasco, Tumbes</a:t>
                      </a:r>
                      <a:endParaRPr lang="es-PE" sz="1600" b="0" i="0" u="none" strike="noStrike" dirty="0">
                        <a:solidFill>
                          <a:srgbClr val="000000"/>
                        </a:solidFill>
                        <a:effectLst/>
                        <a:latin typeface="Calibri"/>
                      </a:endParaRPr>
                    </a:p>
                  </a:txBody>
                  <a:tcPr marL="9525" marR="9525" marT="9525" marB="0" anchor="ctr">
                    <a:solidFill>
                      <a:schemeClr val="bg1">
                        <a:lumMod val="85000"/>
                      </a:schemeClr>
                    </a:solidFill>
                  </a:tcPr>
                </a:tc>
                <a:tc>
                  <a:txBody>
                    <a:bodyPr/>
                    <a:lstStyle/>
                    <a:p>
                      <a:pPr algn="ctr" fontAlgn="ctr">
                        <a:lnSpc>
                          <a:spcPct val="150000"/>
                        </a:lnSpc>
                      </a:pPr>
                      <a:r>
                        <a:rPr lang="es-PE" sz="1600" u="sng" strike="noStrike" dirty="0">
                          <a:solidFill>
                            <a:schemeClr val="tx1"/>
                          </a:solidFill>
                          <a:effectLst/>
                          <a:hlinkClick r:id="rId5"/>
                        </a:rPr>
                        <a:t>wiromero@minedu.gob.pe</a:t>
                      </a:r>
                      <a:endParaRPr lang="es-PE" sz="1600" b="0" i="0" u="sng" strike="noStrike" dirty="0">
                        <a:solidFill>
                          <a:schemeClr val="tx1"/>
                        </a:solidFill>
                        <a:effectLst/>
                        <a:latin typeface="Calibri"/>
                      </a:endParaRPr>
                    </a:p>
                  </a:txBody>
                  <a:tcPr marL="9525" marR="9525" marT="9525" marB="0" anchor="ctr">
                    <a:solidFill>
                      <a:schemeClr val="bg1">
                        <a:lumMod val="85000"/>
                      </a:schemeClr>
                    </a:solidFill>
                  </a:tcPr>
                </a:tc>
                <a:tc>
                  <a:txBody>
                    <a:bodyPr/>
                    <a:lstStyle/>
                    <a:p>
                      <a:pPr algn="ctr" fontAlgn="ctr">
                        <a:lnSpc>
                          <a:spcPct val="150000"/>
                        </a:lnSpc>
                      </a:pPr>
                      <a:r>
                        <a:rPr lang="es-PE" sz="1600" u="none" strike="noStrike" dirty="0">
                          <a:effectLst/>
                        </a:rPr>
                        <a:t>997453880</a:t>
                      </a:r>
                      <a:endParaRPr lang="es-PE" sz="1600" b="0" i="0" u="none" strike="noStrike" dirty="0">
                        <a:solidFill>
                          <a:srgbClr val="000000"/>
                        </a:solidFill>
                        <a:effectLst/>
                        <a:latin typeface="Calibri"/>
                      </a:endParaRPr>
                    </a:p>
                  </a:txBody>
                  <a:tcPr marL="9525" marR="9525" marT="9525" marB="0" anchor="ctr">
                    <a:solidFill>
                      <a:schemeClr val="bg1">
                        <a:lumMod val="85000"/>
                      </a:schemeClr>
                    </a:solidFill>
                  </a:tcPr>
                </a:tc>
                <a:extLst>
                  <a:ext uri="{0D108BD9-81ED-4DB2-BD59-A6C34878D82A}">
                    <a16:rowId xmlns:a16="http://schemas.microsoft.com/office/drawing/2014/main" xmlns="" val="10007"/>
                  </a:ext>
                </a:extLst>
              </a:tr>
            </a:tbl>
          </a:graphicData>
        </a:graphic>
      </p:graphicFrame>
      <p:sp>
        <p:nvSpPr>
          <p:cNvPr id="4" name="CuadroTexto 3">
            <a:extLst>
              <a:ext uri="{FF2B5EF4-FFF2-40B4-BE49-F238E27FC236}">
                <a16:creationId xmlns:a16="http://schemas.microsoft.com/office/drawing/2014/main" xmlns="" id="{003C387A-8BFD-4D3D-B04B-20A38C489707}"/>
              </a:ext>
            </a:extLst>
          </p:cNvPr>
          <p:cNvSpPr txBox="1"/>
          <p:nvPr/>
        </p:nvSpPr>
        <p:spPr>
          <a:xfrm>
            <a:off x="622958" y="167930"/>
            <a:ext cx="7714707" cy="461665"/>
          </a:xfrm>
          <a:prstGeom prst="rect">
            <a:avLst/>
          </a:prstGeom>
          <a:noFill/>
        </p:spPr>
        <p:txBody>
          <a:bodyPr wrap="square" rtlCol="0">
            <a:spAutoFit/>
          </a:bodyPr>
          <a:lstStyle/>
          <a:p>
            <a:pPr algn="just"/>
            <a:r>
              <a:rPr lang="es-ES" sz="2400" b="1" dirty="0">
                <a:solidFill>
                  <a:srgbClr val="C00000"/>
                </a:solidFill>
                <a:latin typeface="Stag Book" panose="02000503060000020004" pitchFamily="50" charset="0"/>
              </a:rPr>
              <a:t>Distribución de especialistas NEXUS por regiones</a:t>
            </a:r>
          </a:p>
        </p:txBody>
      </p:sp>
      <p:sp>
        <p:nvSpPr>
          <p:cNvPr id="5" name="Triángulo isósceles 4">
            <a:extLst>
              <a:ext uri="{FF2B5EF4-FFF2-40B4-BE49-F238E27FC236}">
                <a16:creationId xmlns:a16="http://schemas.microsoft.com/office/drawing/2014/main" xmlns="" id="{C4ADA13D-703C-4338-B630-5BBEEEC44CFD}"/>
              </a:ext>
            </a:extLst>
          </p:cNvPr>
          <p:cNvSpPr/>
          <p:nvPr/>
        </p:nvSpPr>
        <p:spPr>
          <a:xfrm rot="5400000">
            <a:off x="362763" y="296875"/>
            <a:ext cx="200674" cy="172995"/>
          </a:xfrm>
          <a:prstGeom prst="triangle">
            <a:avLst/>
          </a:prstGeom>
          <a:solidFill>
            <a:srgbClr val="C00000"/>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Tree>
    <p:extLst>
      <p:ext uri="{BB962C8B-B14F-4D97-AF65-F5344CB8AC3E}">
        <p14:creationId xmlns:p14="http://schemas.microsoft.com/office/powerpoint/2010/main" val="1688429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txBox="1">
            <a:spLocks/>
          </p:cNvSpPr>
          <p:nvPr/>
        </p:nvSpPr>
        <p:spPr>
          <a:xfrm>
            <a:off x="268628" y="138361"/>
            <a:ext cx="7644624" cy="42890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1000"/>
              </a:spcBef>
            </a:pPr>
            <a:r>
              <a:rPr lang="es-PE" sz="2500" b="1" dirty="0">
                <a:solidFill>
                  <a:srgbClr val="C00000"/>
                </a:solidFill>
                <a:latin typeface="Stag Book" panose="02000503060000020004" pitchFamily="50" charset="0"/>
                <a:ea typeface="+mn-ea"/>
                <a:cs typeface="+mn-cs"/>
              </a:rPr>
              <a:t>Contacto</a:t>
            </a:r>
          </a:p>
        </p:txBody>
      </p:sp>
      <p:sp>
        <p:nvSpPr>
          <p:cNvPr id="17" name="Text Box 20"/>
          <p:cNvSpPr txBox="1">
            <a:spLocks noChangeArrowheads="1"/>
          </p:cNvSpPr>
          <p:nvPr/>
        </p:nvSpPr>
        <p:spPr bwMode="auto">
          <a:xfrm>
            <a:off x="639231" y="2758834"/>
            <a:ext cx="6487781"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ea typeface="新細明體" panose="02020500000000000000" pitchFamily="18" charset="-120"/>
              </a:defRPr>
            </a:lvl1pPr>
            <a:lvl2pPr marL="742950" indent="-285750">
              <a:defRPr sz="2400">
                <a:solidFill>
                  <a:schemeClr val="tx1"/>
                </a:solidFill>
                <a:latin typeface="Times New Roman" panose="02020603050405020304" pitchFamily="18" charset="0"/>
                <a:ea typeface="新細明體" panose="02020500000000000000" pitchFamily="18" charset="-120"/>
              </a:defRPr>
            </a:lvl2pPr>
            <a:lvl3pPr marL="1143000" indent="-228600">
              <a:defRPr sz="2400">
                <a:solidFill>
                  <a:schemeClr val="tx1"/>
                </a:solidFill>
                <a:latin typeface="Times New Roman" panose="02020603050405020304" pitchFamily="18" charset="0"/>
                <a:ea typeface="新細明體" panose="02020500000000000000" pitchFamily="18" charset="-120"/>
              </a:defRPr>
            </a:lvl3pPr>
            <a:lvl4pPr marL="1600200" indent="-228600">
              <a:defRPr sz="2400">
                <a:solidFill>
                  <a:schemeClr val="tx1"/>
                </a:solidFill>
                <a:latin typeface="Times New Roman" panose="02020603050405020304" pitchFamily="18" charset="0"/>
                <a:ea typeface="新細明體" panose="02020500000000000000" pitchFamily="18" charset="-120"/>
              </a:defRPr>
            </a:lvl4pPr>
            <a:lvl5pPr marL="2057400" indent="-228600">
              <a:defRPr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新細明體" panose="02020500000000000000" pitchFamily="18" charset="-120"/>
              </a:defRPr>
            </a:lvl9pPr>
          </a:lstStyle>
          <a:p>
            <a:pPr algn="just"/>
            <a:r>
              <a:rPr lang="es-PE" altLang="zh-TW" dirty="0">
                <a:latin typeface="+mn-lt"/>
                <a:ea typeface="+mn-ea"/>
                <a:cs typeface="Helvetica" panose="020B0604020202020204" pitchFamily="34" charset="0"/>
              </a:rPr>
              <a:t>           ANDRES ANTONIO IZAGUIRRE MINAYA</a:t>
            </a:r>
          </a:p>
          <a:p>
            <a:pPr lvl="1" indent="0" algn="just"/>
            <a:r>
              <a:rPr lang="es-PE" altLang="zh-TW" sz="1600" dirty="0">
                <a:latin typeface="+mn-lt"/>
                <a:ea typeface="+mn-ea"/>
                <a:cs typeface="Helvetica" panose="020B0604020202020204" pitchFamily="34" charset="0"/>
              </a:rPr>
              <a:t>Equipo Trayectoria y desarrollo Docente</a:t>
            </a:r>
          </a:p>
          <a:p>
            <a:pPr lvl="1" indent="0" algn="just"/>
            <a:r>
              <a:rPr lang="es-PE" altLang="zh-TW" sz="1800" b="1" dirty="0">
                <a:latin typeface="+mn-lt"/>
                <a:ea typeface="+mn-ea"/>
                <a:cs typeface="Helvetica" panose="020B0604020202020204" pitchFamily="34" charset="0"/>
              </a:rPr>
              <a:t>Dirección Técnico Normativa de Docentes</a:t>
            </a:r>
          </a:p>
          <a:p>
            <a:pPr lvl="1" indent="0" algn="just"/>
            <a:r>
              <a:rPr lang="es-PE" altLang="zh-TW" sz="1800" dirty="0">
                <a:latin typeface="+mn-lt"/>
                <a:ea typeface="+mn-ea"/>
                <a:cs typeface="Helvetica" panose="020B0604020202020204" pitchFamily="34" charset="0"/>
                <a:hlinkClick r:id="rId2"/>
              </a:rPr>
              <a:t>aizaguirre@minedu.gob.pe</a:t>
            </a:r>
            <a:endParaRPr lang="es-PE" altLang="zh-TW" sz="1800" dirty="0">
              <a:latin typeface="+mn-lt"/>
              <a:ea typeface="+mn-ea"/>
              <a:cs typeface="Helvetica" panose="020B0604020202020204" pitchFamily="34" charset="0"/>
            </a:endParaRPr>
          </a:p>
          <a:p>
            <a:pPr lvl="1" indent="0" algn="just"/>
            <a:endParaRPr lang="es-PE" altLang="zh-TW" dirty="0">
              <a:latin typeface="+mn-lt"/>
              <a:ea typeface="+mn-ea"/>
              <a:cs typeface="Helvetica" panose="020B0604020202020204" pitchFamily="34" charset="0"/>
            </a:endParaRPr>
          </a:p>
        </p:txBody>
      </p:sp>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13252" y="2357437"/>
            <a:ext cx="2143125" cy="2143125"/>
          </a:xfrm>
          <a:prstGeom prst="rect">
            <a:avLst/>
          </a:prstGeom>
        </p:spPr>
      </p:pic>
    </p:spTree>
    <p:extLst>
      <p:ext uri="{BB962C8B-B14F-4D97-AF65-F5344CB8AC3E}">
        <p14:creationId xmlns:p14="http://schemas.microsoft.com/office/powerpoint/2010/main" val="3532909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838200" y="1122363"/>
            <a:ext cx="6551141" cy="2387600"/>
          </a:xfrm>
          <a:prstGeom prst="rect">
            <a:avLst/>
          </a:prstGeom>
        </p:spPr>
        <p:txBody>
          <a:bodyPr anchor="b"/>
          <a:lstStyle>
            <a:lvl1pPr algn="l" defTabSz="914400" rtl="0" eaLnBrk="1" latinLnBrk="0" hangingPunct="1">
              <a:lnSpc>
                <a:spcPct val="90000"/>
              </a:lnSpc>
              <a:spcBef>
                <a:spcPct val="0"/>
              </a:spcBef>
              <a:buNone/>
              <a:defRPr sz="6000" kern="1200">
                <a:solidFill>
                  <a:srgbClr val="C00000"/>
                </a:solidFill>
                <a:latin typeface="Stag Book" panose="02000503060000020004" pitchFamily="50" charset="0"/>
                <a:ea typeface="+mj-ea"/>
                <a:cs typeface="+mj-cs"/>
              </a:defRPr>
            </a:lvl1pPr>
          </a:lstStyle>
          <a:p>
            <a:r>
              <a:rPr lang="es-ES" dirty="0"/>
              <a:t>Gracias</a:t>
            </a:r>
            <a:endParaRPr lang="es-PE" dirty="0"/>
          </a:p>
        </p:txBody>
      </p:sp>
    </p:spTree>
    <p:extLst>
      <p:ext uri="{BB962C8B-B14F-4D97-AF65-F5344CB8AC3E}">
        <p14:creationId xmlns:p14="http://schemas.microsoft.com/office/powerpoint/2010/main" val="42650542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164731" y="111962"/>
            <a:ext cx="5979268" cy="523220"/>
          </a:xfrm>
          <a:prstGeom prst="rect">
            <a:avLst/>
          </a:prstGeom>
          <a:noFill/>
        </p:spPr>
        <p:txBody>
          <a:bodyPr wrap="square" rtlCol="0">
            <a:spAutoFit/>
          </a:bodyPr>
          <a:lstStyle/>
          <a:p>
            <a:pPr algn="ctr"/>
            <a:r>
              <a:rPr lang="es-ES" sz="2800" b="1" dirty="0"/>
              <a:t>Contexto </a:t>
            </a:r>
          </a:p>
        </p:txBody>
      </p:sp>
      <p:sp>
        <p:nvSpPr>
          <p:cNvPr id="5" name="CuadroTexto 4"/>
          <p:cNvSpPr txBox="1"/>
          <p:nvPr/>
        </p:nvSpPr>
        <p:spPr>
          <a:xfrm>
            <a:off x="3859838" y="548620"/>
            <a:ext cx="4941262" cy="461665"/>
          </a:xfrm>
          <a:prstGeom prst="rect">
            <a:avLst/>
          </a:prstGeom>
          <a:solidFill>
            <a:srgbClr val="AD0E15"/>
          </a:solidFill>
        </p:spPr>
        <p:txBody>
          <a:bodyPr wrap="square" rtlCol="0">
            <a:spAutoFit/>
          </a:bodyPr>
          <a:lstStyle/>
          <a:p>
            <a:pPr algn="ctr"/>
            <a:r>
              <a:rPr lang="es-ES" sz="2400" b="1" dirty="0">
                <a:solidFill>
                  <a:schemeClr val="bg1"/>
                </a:solidFill>
              </a:rPr>
              <a:t>EVALUACIÓN EXTRAORDINARIA 2021</a:t>
            </a:r>
            <a:endParaRPr lang="es-PE" sz="2400" dirty="0"/>
          </a:p>
        </p:txBody>
      </p:sp>
      <p:sp>
        <p:nvSpPr>
          <p:cNvPr id="32" name="CuadroTexto 31"/>
          <p:cNvSpPr txBox="1"/>
          <p:nvPr/>
        </p:nvSpPr>
        <p:spPr>
          <a:xfrm>
            <a:off x="500504" y="3076658"/>
            <a:ext cx="2664227" cy="2816156"/>
          </a:xfrm>
          <a:prstGeom prst="rect">
            <a:avLst/>
          </a:prstGeom>
          <a:noFill/>
        </p:spPr>
        <p:txBody>
          <a:bodyPr wrap="square" rtlCol="0">
            <a:spAutoFit/>
          </a:bodyPr>
          <a:lstStyle/>
          <a:p>
            <a:pPr algn="ctr"/>
            <a:r>
              <a:rPr lang="es-ES" b="1" dirty="0">
                <a:solidFill>
                  <a:srgbClr val="C00000"/>
                </a:solidFill>
              </a:rPr>
              <a:t>Emergencia Sanitaria</a:t>
            </a:r>
          </a:p>
          <a:p>
            <a:pPr algn="ctr"/>
            <a:r>
              <a:rPr lang="es-ES" b="1" dirty="0">
                <a:solidFill>
                  <a:srgbClr val="C00000"/>
                </a:solidFill>
              </a:rPr>
              <a:t>DS N° 009-2021-SA</a:t>
            </a:r>
          </a:p>
          <a:p>
            <a:pPr algn="ctr"/>
            <a:endParaRPr lang="es-ES" sz="600" b="1" dirty="0">
              <a:solidFill>
                <a:srgbClr val="C00000"/>
              </a:solidFill>
            </a:endParaRPr>
          </a:p>
          <a:p>
            <a:pPr algn="just"/>
            <a:r>
              <a:rPr lang="es-PE" sz="1500" dirty="0"/>
              <a:t>Se prorroga a partir del 7 de marzo de 2021, por un plazo de ciento ochenta (180) días calendario, la emergencia sanitaria declarada por Decreto Supremo N° 008-2020-SA, prorrogada por los Decretos Supremos Nº 020-2020-SA, Nº 027-2020-SA y N° 031-2020-SA. </a:t>
            </a:r>
          </a:p>
        </p:txBody>
      </p:sp>
      <p:sp>
        <p:nvSpPr>
          <p:cNvPr id="33" name="CuadroTexto 32"/>
          <p:cNvSpPr txBox="1"/>
          <p:nvPr/>
        </p:nvSpPr>
        <p:spPr>
          <a:xfrm>
            <a:off x="3405174" y="3076658"/>
            <a:ext cx="4341826" cy="3016210"/>
          </a:xfrm>
          <a:prstGeom prst="rect">
            <a:avLst/>
          </a:prstGeom>
          <a:noFill/>
        </p:spPr>
        <p:txBody>
          <a:bodyPr wrap="square" rtlCol="0">
            <a:spAutoFit/>
          </a:bodyPr>
          <a:lstStyle/>
          <a:p>
            <a:pPr algn="just"/>
            <a:r>
              <a:rPr lang="es-PE" b="1" dirty="0">
                <a:solidFill>
                  <a:srgbClr val="C00000"/>
                </a:solidFill>
              </a:rPr>
              <a:t>Servicio educativo flexible</a:t>
            </a:r>
          </a:p>
          <a:p>
            <a:pPr algn="just"/>
            <a:r>
              <a:rPr lang="es-ES" sz="1600" b="1" dirty="0">
                <a:solidFill>
                  <a:srgbClr val="C00000"/>
                </a:solidFill>
              </a:rPr>
              <a:t>RVM 273-2020-MINEDU</a:t>
            </a:r>
          </a:p>
          <a:p>
            <a:pPr lvl="0" algn="just"/>
            <a:endParaRPr lang="es-PE" sz="600" dirty="0"/>
          </a:p>
          <a:p>
            <a:pPr lvl="0" algn="just"/>
            <a:r>
              <a:rPr lang="es-PE" sz="1500" dirty="0"/>
              <a:t>El servicio educativo en el año 2021 se brindará de manera flexible de acuerdo con las condiciones vinculadas a la emergencia sanitaria y las características de cada población, buscando atender la diversidad y necesidades de los estudiantes. El servicio educativo puede brindarse de acuerdo con las siguientes modalidades:</a:t>
            </a:r>
            <a:r>
              <a:rPr lang="es-ES" sz="1500" dirty="0"/>
              <a:t> </a:t>
            </a:r>
          </a:p>
          <a:p>
            <a:pPr lvl="0" algn="just"/>
            <a:r>
              <a:rPr lang="es-PE" sz="1500" dirty="0"/>
              <a:t>Educación </a:t>
            </a:r>
            <a:r>
              <a:rPr lang="es-ES" sz="1500" dirty="0"/>
              <a:t>Presencial.</a:t>
            </a:r>
          </a:p>
          <a:p>
            <a:pPr lvl="0" algn="just"/>
            <a:r>
              <a:rPr lang="es-PE" sz="1500" dirty="0"/>
              <a:t>Educación </a:t>
            </a:r>
            <a:r>
              <a:rPr lang="es-ES" sz="1500" dirty="0" err="1"/>
              <a:t>Semipresencial</a:t>
            </a:r>
            <a:r>
              <a:rPr lang="es-ES" sz="1500" dirty="0"/>
              <a:t>.</a:t>
            </a:r>
          </a:p>
          <a:p>
            <a:pPr lvl="0" algn="just"/>
            <a:r>
              <a:rPr lang="es-PE" sz="1500" dirty="0"/>
              <a:t>Educación a distancia o educación no presencial.</a:t>
            </a:r>
            <a:endParaRPr lang="es-ES" sz="1500" dirty="0"/>
          </a:p>
        </p:txBody>
      </p:sp>
      <p:sp>
        <p:nvSpPr>
          <p:cNvPr id="34" name="CuadroTexto 33"/>
          <p:cNvSpPr txBox="1"/>
          <p:nvPr/>
        </p:nvSpPr>
        <p:spPr>
          <a:xfrm>
            <a:off x="8089900" y="3076658"/>
            <a:ext cx="3556000" cy="3046988"/>
          </a:xfrm>
          <a:prstGeom prst="rect">
            <a:avLst/>
          </a:prstGeom>
          <a:noFill/>
        </p:spPr>
        <p:txBody>
          <a:bodyPr wrap="square" rtlCol="0">
            <a:spAutoFit/>
          </a:bodyPr>
          <a:lstStyle/>
          <a:p>
            <a:pPr algn="just"/>
            <a:r>
              <a:rPr lang="es-PE" b="1" dirty="0">
                <a:solidFill>
                  <a:srgbClr val="C00000"/>
                </a:solidFill>
              </a:rPr>
              <a:t>Ley de Presupuesto 2021</a:t>
            </a:r>
          </a:p>
          <a:p>
            <a:pPr algn="just"/>
            <a:r>
              <a:rPr lang="es-PE" b="1" dirty="0">
                <a:solidFill>
                  <a:srgbClr val="C00000"/>
                </a:solidFill>
              </a:rPr>
              <a:t>Ley N° 31084</a:t>
            </a:r>
          </a:p>
          <a:p>
            <a:pPr algn="just"/>
            <a:endParaRPr lang="es-PE" sz="600" b="1" dirty="0">
              <a:solidFill>
                <a:srgbClr val="C00000"/>
              </a:solidFill>
            </a:endParaRPr>
          </a:p>
          <a:p>
            <a:pPr lvl="0" algn="just"/>
            <a:r>
              <a:rPr lang="es-PE" sz="1500" dirty="0"/>
              <a:t>La contratación temporal del profesorado y de auxiliares de educación, únicamente son habilitadas en el Sistema de Administración y Control de Plazas </a:t>
            </a:r>
            <a:r>
              <a:rPr lang="es-PE" sz="1500" dirty="0" err="1"/>
              <a:t>Nexus</a:t>
            </a:r>
            <a:r>
              <a:rPr lang="es-PE" sz="1500" dirty="0"/>
              <a:t> o el que haga sus veces del Ministerio de Educación, en plazas orgánicas y eventuales que valide el Ministerio de Educación, </a:t>
            </a:r>
            <a:r>
              <a:rPr lang="es-PE" sz="1500" b="1" u="sng" dirty="0"/>
              <a:t>considerando los resultados del proceso de racionalización efectuado en el marco del ordenamiento territorial</a:t>
            </a:r>
            <a:r>
              <a:rPr lang="es-PE" sz="1500" dirty="0"/>
              <a:t>.</a:t>
            </a:r>
            <a:endParaRPr lang="es-ES" sz="1500" dirty="0"/>
          </a:p>
        </p:txBody>
      </p:sp>
      <p:sp>
        <p:nvSpPr>
          <p:cNvPr id="36" name="Rectángulo redondeado 35"/>
          <p:cNvSpPr/>
          <p:nvPr/>
        </p:nvSpPr>
        <p:spPr>
          <a:xfrm>
            <a:off x="420294" y="2287774"/>
            <a:ext cx="11390706" cy="4396327"/>
          </a:xfrm>
          <a:prstGeom prst="roundRect">
            <a:avLst/>
          </a:prstGeom>
          <a:noFill/>
          <a:ln w="6350">
            <a:solidFill>
              <a:schemeClr val="tx1">
                <a:lumMod val="65000"/>
                <a:lumOff val="3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nvGrpSpPr>
          <p:cNvPr id="37" name="Grupo 36"/>
          <p:cNvGrpSpPr/>
          <p:nvPr/>
        </p:nvGrpSpPr>
        <p:grpSpPr>
          <a:xfrm>
            <a:off x="1442104" y="1758553"/>
            <a:ext cx="1038407" cy="1026277"/>
            <a:chOff x="1017971" y="1935262"/>
            <a:chExt cx="1038407" cy="1026277"/>
          </a:xfrm>
        </p:grpSpPr>
        <p:sp>
          <p:nvSpPr>
            <p:cNvPr id="38" name="Lágrima 37"/>
            <p:cNvSpPr/>
            <p:nvPr/>
          </p:nvSpPr>
          <p:spPr>
            <a:xfrm rot="8018263">
              <a:off x="1024036" y="1929197"/>
              <a:ext cx="1026277" cy="1038407"/>
            </a:xfrm>
            <a:prstGeom prst="teardrop">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39" name="Elipse 38"/>
            <p:cNvSpPr/>
            <p:nvPr/>
          </p:nvSpPr>
          <p:spPr>
            <a:xfrm>
              <a:off x="1126066" y="2057400"/>
              <a:ext cx="804333" cy="795867"/>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grpSp>
        <p:nvGrpSpPr>
          <p:cNvPr id="40" name="Grupo 39"/>
          <p:cNvGrpSpPr/>
          <p:nvPr/>
        </p:nvGrpSpPr>
        <p:grpSpPr>
          <a:xfrm>
            <a:off x="4921407" y="1770797"/>
            <a:ext cx="1038407" cy="1026277"/>
            <a:chOff x="1017971" y="1935262"/>
            <a:chExt cx="1038407" cy="1026277"/>
          </a:xfrm>
        </p:grpSpPr>
        <p:sp>
          <p:nvSpPr>
            <p:cNvPr id="41" name="Lágrima 40"/>
            <p:cNvSpPr/>
            <p:nvPr/>
          </p:nvSpPr>
          <p:spPr>
            <a:xfrm rot="8018263">
              <a:off x="1024036" y="1929197"/>
              <a:ext cx="1026277" cy="1038407"/>
            </a:xfrm>
            <a:prstGeom prst="teardrop">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42" name="Elipse 41"/>
            <p:cNvSpPr/>
            <p:nvPr/>
          </p:nvSpPr>
          <p:spPr>
            <a:xfrm>
              <a:off x="1126066" y="2057400"/>
              <a:ext cx="804333" cy="795867"/>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grpSp>
        <p:nvGrpSpPr>
          <p:cNvPr id="43" name="Grupo 42"/>
          <p:cNvGrpSpPr/>
          <p:nvPr/>
        </p:nvGrpSpPr>
        <p:grpSpPr>
          <a:xfrm>
            <a:off x="9174941" y="1812955"/>
            <a:ext cx="1038407" cy="1026277"/>
            <a:chOff x="1017971" y="1935262"/>
            <a:chExt cx="1038407" cy="1026277"/>
          </a:xfrm>
        </p:grpSpPr>
        <p:sp>
          <p:nvSpPr>
            <p:cNvPr id="44" name="Lágrima 43"/>
            <p:cNvSpPr/>
            <p:nvPr/>
          </p:nvSpPr>
          <p:spPr>
            <a:xfrm rot="8018263">
              <a:off x="1024036" y="1929197"/>
              <a:ext cx="1026277" cy="1038407"/>
            </a:xfrm>
            <a:prstGeom prst="teardrop">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45" name="Elipse 44"/>
            <p:cNvSpPr/>
            <p:nvPr/>
          </p:nvSpPr>
          <p:spPr>
            <a:xfrm>
              <a:off x="1126066" y="2057400"/>
              <a:ext cx="804333" cy="795867"/>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sp>
        <p:nvSpPr>
          <p:cNvPr id="49" name="Triángulo isósceles 48"/>
          <p:cNvSpPr/>
          <p:nvPr/>
        </p:nvSpPr>
        <p:spPr>
          <a:xfrm rot="5400000">
            <a:off x="944427" y="2222461"/>
            <a:ext cx="139700" cy="134853"/>
          </a:xfrm>
          <a:prstGeom prst="triangl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50" name="Triángulo isósceles 49"/>
          <p:cNvSpPr/>
          <p:nvPr/>
        </p:nvSpPr>
        <p:spPr>
          <a:xfrm rot="5400000">
            <a:off x="3510545" y="2222461"/>
            <a:ext cx="139700" cy="134853"/>
          </a:xfrm>
          <a:prstGeom prst="triangl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51" name="Triángulo isósceles 50"/>
          <p:cNvSpPr/>
          <p:nvPr/>
        </p:nvSpPr>
        <p:spPr>
          <a:xfrm rot="5400000">
            <a:off x="8059624" y="2229153"/>
            <a:ext cx="139700" cy="134853"/>
          </a:xfrm>
          <a:prstGeom prst="triangl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pic>
        <p:nvPicPr>
          <p:cNvPr id="53" name="Imagen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5159758" y="2052030"/>
            <a:ext cx="493020" cy="493020"/>
          </a:xfrm>
          <a:prstGeom prst="rect">
            <a:avLst/>
          </a:prstGeom>
        </p:spPr>
      </p:pic>
      <p:pic>
        <p:nvPicPr>
          <p:cNvPr id="54" name="Imagen 5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98522" y="1977413"/>
            <a:ext cx="508012" cy="508012"/>
          </a:xfrm>
          <a:prstGeom prst="rect">
            <a:avLst/>
          </a:prstGeom>
        </p:spPr>
      </p:pic>
      <p:pic>
        <p:nvPicPr>
          <p:cNvPr id="55" name="Imagen 5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80813" y="2083479"/>
            <a:ext cx="459578" cy="459578"/>
          </a:xfrm>
          <a:prstGeom prst="rect">
            <a:avLst/>
          </a:prstGeom>
        </p:spPr>
      </p:pic>
      <p:sp>
        <p:nvSpPr>
          <p:cNvPr id="57" name="CuadroTexto 56"/>
          <p:cNvSpPr txBox="1"/>
          <p:nvPr/>
        </p:nvSpPr>
        <p:spPr>
          <a:xfrm>
            <a:off x="642565" y="1162685"/>
            <a:ext cx="11497733" cy="353943"/>
          </a:xfrm>
          <a:prstGeom prst="rect">
            <a:avLst/>
          </a:prstGeom>
          <a:noFill/>
        </p:spPr>
        <p:txBody>
          <a:bodyPr wrap="square" rtlCol="0">
            <a:spAutoFit/>
          </a:bodyPr>
          <a:lstStyle/>
          <a:p>
            <a:pPr lvl="0" algn="just"/>
            <a:r>
              <a:rPr lang="es-ES" sz="1700" dirty="0"/>
              <a:t>Se han analizado los dos últimos procesos de racionalización docente a fin identificar oportunidades de mejora y fortalezas :</a:t>
            </a:r>
            <a:endParaRPr lang="es-PE" sz="1700" dirty="0"/>
          </a:p>
        </p:txBody>
      </p:sp>
    </p:spTree>
    <p:extLst>
      <p:ext uri="{BB962C8B-B14F-4D97-AF65-F5344CB8AC3E}">
        <p14:creationId xmlns:p14="http://schemas.microsoft.com/office/powerpoint/2010/main" val="3153843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164731" y="150782"/>
            <a:ext cx="5979268" cy="523220"/>
          </a:xfrm>
          <a:prstGeom prst="rect">
            <a:avLst/>
          </a:prstGeom>
          <a:noFill/>
        </p:spPr>
        <p:txBody>
          <a:bodyPr wrap="square" rtlCol="0">
            <a:spAutoFit/>
          </a:bodyPr>
          <a:lstStyle/>
          <a:p>
            <a:pPr algn="ctr"/>
            <a:r>
              <a:rPr lang="es-ES" sz="2800" b="1" dirty="0"/>
              <a:t>Antecedentes </a:t>
            </a:r>
          </a:p>
        </p:txBody>
      </p:sp>
      <p:sp>
        <p:nvSpPr>
          <p:cNvPr id="5" name="CuadroTexto 4"/>
          <p:cNvSpPr txBox="1"/>
          <p:nvPr/>
        </p:nvSpPr>
        <p:spPr>
          <a:xfrm>
            <a:off x="4346732" y="802620"/>
            <a:ext cx="3615267" cy="830997"/>
          </a:xfrm>
          <a:prstGeom prst="rect">
            <a:avLst/>
          </a:prstGeom>
          <a:solidFill>
            <a:srgbClr val="AD0E15"/>
          </a:solidFill>
        </p:spPr>
        <p:txBody>
          <a:bodyPr wrap="square" rtlCol="0">
            <a:spAutoFit/>
          </a:bodyPr>
          <a:lstStyle/>
          <a:p>
            <a:pPr algn="ctr"/>
            <a:r>
              <a:rPr lang="es-ES" sz="2400" b="1" dirty="0">
                <a:solidFill>
                  <a:schemeClr val="bg1"/>
                </a:solidFill>
              </a:rPr>
              <a:t>EVALUACIÓN EXTRAORDINARIA 2021</a:t>
            </a:r>
            <a:endParaRPr lang="es-PE" sz="2400" dirty="0"/>
          </a:p>
        </p:txBody>
      </p:sp>
      <p:grpSp>
        <p:nvGrpSpPr>
          <p:cNvPr id="18" name="Grupo 17"/>
          <p:cNvGrpSpPr/>
          <p:nvPr/>
        </p:nvGrpSpPr>
        <p:grpSpPr>
          <a:xfrm>
            <a:off x="1454448" y="3087918"/>
            <a:ext cx="9609813" cy="1801913"/>
            <a:chOff x="1962941" y="2572040"/>
            <a:chExt cx="7854732" cy="1801913"/>
          </a:xfrm>
        </p:grpSpPr>
        <p:grpSp>
          <p:nvGrpSpPr>
            <p:cNvPr id="13" name="Grupo 12"/>
            <p:cNvGrpSpPr/>
            <p:nvPr/>
          </p:nvGrpSpPr>
          <p:grpSpPr>
            <a:xfrm>
              <a:off x="2309596" y="3629513"/>
              <a:ext cx="7508077" cy="744440"/>
              <a:chOff x="937996" y="3536379"/>
              <a:chExt cx="7508077" cy="744440"/>
            </a:xfrm>
          </p:grpSpPr>
          <p:sp>
            <p:nvSpPr>
              <p:cNvPr id="2" name="CuadroTexto 1"/>
              <p:cNvSpPr txBox="1"/>
              <p:nvPr/>
            </p:nvSpPr>
            <p:spPr>
              <a:xfrm>
                <a:off x="937996" y="3536379"/>
                <a:ext cx="2184400" cy="707886"/>
              </a:xfrm>
              <a:prstGeom prst="rect">
                <a:avLst/>
              </a:prstGeom>
              <a:noFill/>
            </p:spPr>
            <p:txBody>
              <a:bodyPr wrap="square" rtlCol="0">
                <a:spAutoFit/>
              </a:bodyPr>
              <a:lstStyle/>
              <a:p>
                <a:r>
                  <a:rPr lang="es-PE" sz="4000" b="1" dirty="0">
                    <a:solidFill>
                      <a:schemeClr val="tx1">
                        <a:lumMod val="65000"/>
                        <a:lumOff val="35000"/>
                      </a:schemeClr>
                    </a:solidFill>
                  </a:rPr>
                  <a:t>2020</a:t>
                </a:r>
              </a:p>
            </p:txBody>
          </p:sp>
          <p:sp>
            <p:nvSpPr>
              <p:cNvPr id="7" name="CuadroTexto 6"/>
              <p:cNvSpPr txBox="1"/>
              <p:nvPr/>
            </p:nvSpPr>
            <p:spPr>
              <a:xfrm>
                <a:off x="3793066" y="3572933"/>
                <a:ext cx="2184400" cy="707886"/>
              </a:xfrm>
              <a:prstGeom prst="rect">
                <a:avLst/>
              </a:prstGeom>
              <a:noFill/>
            </p:spPr>
            <p:txBody>
              <a:bodyPr wrap="square" rtlCol="0">
                <a:spAutoFit/>
              </a:bodyPr>
              <a:lstStyle/>
              <a:p>
                <a:r>
                  <a:rPr lang="es-PE" sz="4000" b="1" dirty="0">
                    <a:solidFill>
                      <a:schemeClr val="tx1">
                        <a:lumMod val="65000"/>
                        <a:lumOff val="35000"/>
                      </a:schemeClr>
                    </a:solidFill>
                  </a:rPr>
                  <a:t>2021 </a:t>
                </a:r>
              </a:p>
            </p:txBody>
          </p:sp>
          <p:cxnSp>
            <p:nvCxnSpPr>
              <p:cNvPr id="9" name="Conector recto 8"/>
              <p:cNvCxnSpPr>
                <a:cxnSpLocks/>
              </p:cNvCxnSpPr>
              <p:nvPr/>
            </p:nvCxnSpPr>
            <p:spPr>
              <a:xfrm flipV="1">
                <a:off x="945875" y="3582363"/>
                <a:ext cx="6886098" cy="13764"/>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2" name="CuadroTexto 21"/>
              <p:cNvSpPr txBox="1"/>
              <p:nvPr/>
            </p:nvSpPr>
            <p:spPr>
              <a:xfrm>
                <a:off x="6261678" y="3556963"/>
                <a:ext cx="2184395" cy="707886"/>
              </a:xfrm>
              <a:prstGeom prst="rect">
                <a:avLst/>
              </a:prstGeom>
              <a:noFill/>
            </p:spPr>
            <p:txBody>
              <a:bodyPr wrap="square" rtlCol="0">
                <a:spAutoFit/>
              </a:bodyPr>
              <a:lstStyle/>
              <a:p>
                <a:r>
                  <a:rPr lang="es-PE" sz="4000" b="1" dirty="0">
                    <a:solidFill>
                      <a:schemeClr val="tx1">
                        <a:lumMod val="65000"/>
                        <a:lumOff val="35000"/>
                      </a:schemeClr>
                    </a:solidFill>
                  </a:rPr>
                  <a:t>2022 </a:t>
                </a:r>
              </a:p>
            </p:txBody>
          </p:sp>
        </p:grpSp>
        <p:sp>
          <p:nvSpPr>
            <p:cNvPr id="14" name="CuadroTexto 13"/>
            <p:cNvSpPr txBox="1"/>
            <p:nvPr/>
          </p:nvSpPr>
          <p:spPr>
            <a:xfrm>
              <a:off x="1962941" y="2572040"/>
              <a:ext cx="2516847" cy="869469"/>
            </a:xfrm>
            <a:prstGeom prst="rect">
              <a:avLst/>
            </a:prstGeom>
            <a:noFill/>
          </p:spPr>
          <p:txBody>
            <a:bodyPr wrap="square" rtlCol="0">
              <a:spAutoFit/>
            </a:bodyPr>
            <a:lstStyle/>
            <a:p>
              <a:r>
                <a:rPr lang="es-PE" sz="1600" b="1" dirty="0">
                  <a:solidFill>
                    <a:sysClr val="windowText" lastClr="000000"/>
                  </a:solidFill>
                </a:rPr>
                <a:t>Docentes:  </a:t>
              </a:r>
              <a:r>
                <a:rPr lang="es-PE" sz="2000" b="1" dirty="0">
                  <a:solidFill>
                    <a:srgbClr val="C00000"/>
                  </a:solidFill>
                </a:rPr>
                <a:t>2930</a:t>
              </a:r>
              <a:endParaRPr lang="es-PE" sz="1600" b="1" dirty="0">
                <a:solidFill>
                  <a:srgbClr val="C00000"/>
                </a:solidFill>
              </a:endParaRPr>
            </a:p>
            <a:p>
              <a:r>
                <a:rPr lang="es-PE" sz="1600" b="1" dirty="0">
                  <a:solidFill>
                    <a:sysClr val="windowText" lastClr="000000"/>
                  </a:solidFill>
                </a:rPr>
                <a:t>Auxiliar de Educación:  </a:t>
              </a:r>
              <a:r>
                <a:rPr lang="es-PE" sz="2000" b="1" dirty="0">
                  <a:solidFill>
                    <a:srgbClr val="C00000"/>
                  </a:solidFill>
                </a:rPr>
                <a:t>692</a:t>
              </a:r>
              <a:endParaRPr lang="es-PE" sz="1600" b="1" dirty="0">
                <a:solidFill>
                  <a:srgbClr val="C00000"/>
                </a:solidFill>
              </a:endParaRPr>
            </a:p>
            <a:p>
              <a:pPr algn="ctr"/>
              <a:endParaRPr lang="es-PE" sz="1050" b="1" dirty="0">
                <a:solidFill>
                  <a:schemeClr val="tx1">
                    <a:lumMod val="65000"/>
                    <a:lumOff val="35000"/>
                  </a:schemeClr>
                </a:solidFill>
              </a:endParaRPr>
            </a:p>
          </p:txBody>
        </p:sp>
      </p:grpSp>
      <p:sp>
        <p:nvSpPr>
          <p:cNvPr id="17" name="CuadroTexto 16"/>
          <p:cNvSpPr txBox="1"/>
          <p:nvPr/>
        </p:nvSpPr>
        <p:spPr>
          <a:xfrm>
            <a:off x="4737302" y="2224060"/>
            <a:ext cx="3169237" cy="369332"/>
          </a:xfrm>
          <a:prstGeom prst="rect">
            <a:avLst/>
          </a:prstGeom>
          <a:noFill/>
          <a:ln>
            <a:solidFill>
              <a:schemeClr val="tx1">
                <a:lumMod val="50000"/>
                <a:lumOff val="50000"/>
              </a:schemeClr>
            </a:solidFill>
          </a:ln>
        </p:spPr>
        <p:txBody>
          <a:bodyPr wrap="square" rtlCol="0">
            <a:spAutoFit/>
          </a:bodyPr>
          <a:lstStyle/>
          <a:p>
            <a:r>
              <a:rPr lang="es-PE" b="1" dirty="0"/>
              <a:t>Creación de plazas para el BIAE</a:t>
            </a:r>
          </a:p>
        </p:txBody>
      </p:sp>
      <p:sp>
        <p:nvSpPr>
          <p:cNvPr id="23" name="Rectángulo 22"/>
          <p:cNvSpPr/>
          <p:nvPr/>
        </p:nvSpPr>
        <p:spPr>
          <a:xfrm>
            <a:off x="8391780" y="2965825"/>
            <a:ext cx="1612907" cy="2095500"/>
          </a:xfrm>
          <a:prstGeom prst="rect">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4" name="Rectángulo 23"/>
          <p:cNvSpPr/>
          <p:nvPr/>
        </p:nvSpPr>
        <p:spPr>
          <a:xfrm>
            <a:off x="662468" y="6448643"/>
            <a:ext cx="1599477" cy="276999"/>
          </a:xfrm>
          <a:prstGeom prst="rect">
            <a:avLst/>
          </a:prstGeom>
        </p:spPr>
        <p:txBody>
          <a:bodyPr wrap="none">
            <a:spAutoFit/>
          </a:bodyPr>
          <a:lstStyle/>
          <a:p>
            <a:r>
              <a:rPr lang="es-PE" sz="1200" dirty="0"/>
              <a:t>Fuente: Sistema </a:t>
            </a:r>
            <a:r>
              <a:rPr lang="es-PE" sz="1200" dirty="0" err="1"/>
              <a:t>Nexus</a:t>
            </a:r>
            <a:endParaRPr lang="es-PE" sz="1200" dirty="0"/>
          </a:p>
        </p:txBody>
      </p:sp>
      <p:sp>
        <p:nvSpPr>
          <p:cNvPr id="25" name="CuadroTexto 13"/>
          <p:cNvSpPr txBox="1"/>
          <p:nvPr/>
        </p:nvSpPr>
        <p:spPr>
          <a:xfrm>
            <a:off x="5161207" y="3139374"/>
            <a:ext cx="1878730" cy="561692"/>
          </a:xfrm>
          <a:prstGeom prst="rect">
            <a:avLst/>
          </a:prstGeom>
          <a:noFill/>
        </p:spPr>
        <p:txBody>
          <a:bodyPr wrap="square" rtlCol="0">
            <a:spAutoFit/>
          </a:bodyPr>
          <a:lstStyle/>
          <a:p>
            <a:r>
              <a:rPr lang="es-PE" sz="1600" b="1" dirty="0"/>
              <a:t>Docentes:  </a:t>
            </a:r>
            <a:r>
              <a:rPr lang="es-PE" sz="2000" b="1" dirty="0">
                <a:solidFill>
                  <a:srgbClr val="C00000"/>
                </a:solidFill>
              </a:rPr>
              <a:t>6473</a:t>
            </a:r>
            <a:endParaRPr lang="es-PE" sz="1600" b="1" dirty="0">
              <a:solidFill>
                <a:srgbClr val="C00000"/>
              </a:solidFill>
            </a:endParaRPr>
          </a:p>
          <a:p>
            <a:pPr algn="ctr"/>
            <a:endParaRPr lang="es-PE" sz="1050" b="1" dirty="0">
              <a:solidFill>
                <a:schemeClr val="tx1">
                  <a:lumMod val="65000"/>
                  <a:lumOff val="35000"/>
                </a:schemeClr>
              </a:solidFill>
            </a:endParaRPr>
          </a:p>
        </p:txBody>
      </p:sp>
      <p:sp>
        <p:nvSpPr>
          <p:cNvPr id="26" name="CuadroTexto 13"/>
          <p:cNvSpPr txBox="1"/>
          <p:nvPr/>
        </p:nvSpPr>
        <p:spPr>
          <a:xfrm>
            <a:off x="8473674" y="3064325"/>
            <a:ext cx="1878730" cy="1238801"/>
          </a:xfrm>
          <a:prstGeom prst="rect">
            <a:avLst/>
          </a:prstGeom>
          <a:noFill/>
        </p:spPr>
        <p:txBody>
          <a:bodyPr wrap="square" rtlCol="0">
            <a:spAutoFit/>
          </a:bodyPr>
          <a:lstStyle/>
          <a:p>
            <a:r>
              <a:rPr lang="es-PE" sz="1600" b="1" dirty="0"/>
              <a:t>Directivo IE:</a:t>
            </a:r>
          </a:p>
          <a:p>
            <a:r>
              <a:rPr lang="es-PE" sz="1600" b="1" dirty="0"/>
              <a:t>Docentes:</a:t>
            </a:r>
          </a:p>
          <a:p>
            <a:r>
              <a:rPr lang="es-PE" sz="1600" b="1" dirty="0"/>
              <a:t>Auxiliar de Educación:</a:t>
            </a:r>
          </a:p>
          <a:p>
            <a:pPr algn="ctr"/>
            <a:endParaRPr lang="es-PE" sz="1050" b="1" dirty="0">
              <a:solidFill>
                <a:schemeClr val="tx1">
                  <a:lumMod val="65000"/>
                  <a:lumOff val="35000"/>
                </a:schemeClr>
              </a:solidFill>
            </a:endParaRPr>
          </a:p>
        </p:txBody>
      </p:sp>
      <p:sp>
        <p:nvSpPr>
          <p:cNvPr id="6" name="5 Rectángulo"/>
          <p:cNvSpPr/>
          <p:nvPr/>
        </p:nvSpPr>
        <p:spPr>
          <a:xfrm>
            <a:off x="9459233" y="3222061"/>
            <a:ext cx="505267" cy="923330"/>
          </a:xfrm>
          <a:prstGeom prst="rect">
            <a:avLst/>
          </a:prstGeom>
          <a:noFill/>
        </p:spPr>
        <p:txBody>
          <a:bodyPr wrap="none" lIns="91440" tIns="45720" rIns="91440" bIns="45720">
            <a:spAutoFit/>
          </a:bodyPr>
          <a:lstStyle/>
          <a:p>
            <a:pPr algn="ctr"/>
            <a:r>
              <a:rPr lang="es-E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p>
        </p:txBody>
      </p:sp>
      <p:sp>
        <p:nvSpPr>
          <p:cNvPr id="8" name="Elipse 7">
            <a:extLst>
              <a:ext uri="{FF2B5EF4-FFF2-40B4-BE49-F238E27FC236}">
                <a16:creationId xmlns:a16="http://schemas.microsoft.com/office/drawing/2014/main" xmlns="" id="{F8C99AB7-4329-4B04-AFFC-B6AFD45F0FFB}"/>
              </a:ext>
            </a:extLst>
          </p:cNvPr>
          <p:cNvSpPr/>
          <p:nvPr/>
        </p:nvSpPr>
        <p:spPr>
          <a:xfrm>
            <a:off x="2393909" y="4098047"/>
            <a:ext cx="212896" cy="214184"/>
          </a:xfrm>
          <a:prstGeom prst="ellipse">
            <a:avLst/>
          </a:prstGeom>
          <a:solidFill>
            <a:srgbClr val="AD0E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7" name="Elipse 26">
            <a:extLst>
              <a:ext uri="{FF2B5EF4-FFF2-40B4-BE49-F238E27FC236}">
                <a16:creationId xmlns:a16="http://schemas.microsoft.com/office/drawing/2014/main" xmlns="" id="{687F79C8-1B16-469A-9F29-5BB4D75CF963}"/>
              </a:ext>
            </a:extLst>
          </p:cNvPr>
          <p:cNvSpPr/>
          <p:nvPr/>
        </p:nvSpPr>
        <p:spPr>
          <a:xfrm>
            <a:off x="5887677" y="4088942"/>
            <a:ext cx="212896" cy="214184"/>
          </a:xfrm>
          <a:prstGeom prst="ellipse">
            <a:avLst/>
          </a:prstGeom>
          <a:solidFill>
            <a:srgbClr val="AD0E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8" name="Elipse 27">
            <a:extLst>
              <a:ext uri="{FF2B5EF4-FFF2-40B4-BE49-F238E27FC236}">
                <a16:creationId xmlns:a16="http://schemas.microsoft.com/office/drawing/2014/main" xmlns="" id="{FA28BA52-AC5F-422E-8263-6E803CF94EE1}"/>
              </a:ext>
            </a:extLst>
          </p:cNvPr>
          <p:cNvSpPr/>
          <p:nvPr/>
        </p:nvSpPr>
        <p:spPr>
          <a:xfrm>
            <a:off x="8971712" y="4098047"/>
            <a:ext cx="212896" cy="214184"/>
          </a:xfrm>
          <a:prstGeom prst="ellipse">
            <a:avLst/>
          </a:prstGeom>
          <a:solidFill>
            <a:srgbClr val="AD0E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Tree>
    <p:extLst>
      <p:ext uri="{BB962C8B-B14F-4D97-AF65-F5344CB8AC3E}">
        <p14:creationId xmlns:p14="http://schemas.microsoft.com/office/powerpoint/2010/main" val="731239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8 Rectángulo">
            <a:extLst>
              <a:ext uri="{FF2B5EF4-FFF2-40B4-BE49-F238E27FC236}">
                <a16:creationId xmlns:a16="http://schemas.microsoft.com/office/drawing/2014/main" xmlns="" id="{E1F3E7A8-78D2-40C7-BF4B-D5A374A98EDE}"/>
              </a:ext>
            </a:extLst>
          </p:cNvPr>
          <p:cNvSpPr/>
          <p:nvPr/>
        </p:nvSpPr>
        <p:spPr>
          <a:xfrm>
            <a:off x="1104520" y="2166684"/>
            <a:ext cx="5402959" cy="3785652"/>
          </a:xfrm>
          <a:prstGeom prst="rect">
            <a:avLst/>
          </a:prstGeom>
        </p:spPr>
        <p:txBody>
          <a:bodyPr wrap="square">
            <a:spAutoFit/>
          </a:bodyPr>
          <a:lstStyle/>
          <a:p>
            <a:pPr algn="just"/>
            <a:r>
              <a:rPr lang="es-PE" sz="1500" dirty="0"/>
              <a:t>Ante la declaratoria del estado de emergencia sanitaria por la pandemia a causa del COVID-19 el Gobierno Nacional, implementó medidas para mitigar su propagación, proteger a las personas y </a:t>
            </a:r>
            <a:r>
              <a:rPr lang="es-MX" sz="1500" dirty="0"/>
              <a:t>trabajadores</a:t>
            </a:r>
            <a:r>
              <a:rPr lang="es-PE" sz="1500" dirty="0"/>
              <a:t>, y salvar vidas.</a:t>
            </a:r>
          </a:p>
          <a:p>
            <a:pPr algn="just"/>
            <a:endParaRPr lang="es-PE" sz="1500" dirty="0"/>
          </a:p>
          <a:p>
            <a:pPr algn="just"/>
            <a:r>
              <a:rPr lang="es-PE" sz="1500" dirty="0"/>
              <a:t>Para el año 2021, el Ministerio de Educación dispuso la prestación del servicio educativo de manera flexible, y a través de la estrategia Aprendo en Casa, en consecuencia las UGEL o DRE van a evaluar a cada IE en el presente año, por tanto, y para determinar la excedencia o requerimiento se aplicara las consideraciones de la RVM 307-2019-MINEDU </a:t>
            </a:r>
          </a:p>
          <a:p>
            <a:pPr algn="just"/>
            <a:endParaRPr lang="es-PE" sz="1500" dirty="0"/>
          </a:p>
          <a:p>
            <a:pPr algn="just"/>
            <a:r>
              <a:rPr lang="es-PE" sz="1500" dirty="0"/>
              <a:t>En ese contexto, la propuesta normativa dispone la suspensión de las etapas:   Declarativa,  Evaluativa, y Reordenamiento de la Racionalización (RVM N.° 307-2019-MINEDU).</a:t>
            </a:r>
          </a:p>
          <a:p>
            <a:pPr algn="just"/>
            <a:endParaRPr lang="es-PE" sz="1500" dirty="0"/>
          </a:p>
        </p:txBody>
      </p:sp>
      <p:sp>
        <p:nvSpPr>
          <p:cNvPr id="9" name="CuadroTexto 8">
            <a:extLst>
              <a:ext uri="{FF2B5EF4-FFF2-40B4-BE49-F238E27FC236}">
                <a16:creationId xmlns:a16="http://schemas.microsoft.com/office/drawing/2014/main" xmlns="" id="{7923F735-7936-4D36-A703-432B19474962}"/>
              </a:ext>
            </a:extLst>
          </p:cNvPr>
          <p:cNvSpPr txBox="1"/>
          <p:nvPr/>
        </p:nvSpPr>
        <p:spPr>
          <a:xfrm>
            <a:off x="1104521" y="920597"/>
            <a:ext cx="4991480" cy="1107996"/>
          </a:xfrm>
          <a:prstGeom prst="rect">
            <a:avLst/>
          </a:prstGeom>
          <a:noFill/>
        </p:spPr>
        <p:txBody>
          <a:bodyPr wrap="square" rtlCol="0">
            <a:spAutoFit/>
          </a:bodyPr>
          <a:lstStyle/>
          <a:p>
            <a:pPr algn="just"/>
            <a:r>
              <a:rPr lang="es-ES" sz="2200" b="1" dirty="0">
                <a:solidFill>
                  <a:srgbClr val="C00000"/>
                </a:solidFill>
                <a:latin typeface="Stag Book" panose="02000503060000020004" pitchFamily="50" charset="0"/>
              </a:rPr>
              <a:t>Suspensión de las etapas del proceso de racionalización 2021 </a:t>
            </a:r>
          </a:p>
        </p:txBody>
      </p:sp>
      <p:sp>
        <p:nvSpPr>
          <p:cNvPr id="10" name="Triángulo isósceles 9">
            <a:extLst>
              <a:ext uri="{FF2B5EF4-FFF2-40B4-BE49-F238E27FC236}">
                <a16:creationId xmlns:a16="http://schemas.microsoft.com/office/drawing/2014/main" xmlns="" id="{DD1F516C-F2FA-4FFC-98CB-CE7D3D264736}"/>
              </a:ext>
            </a:extLst>
          </p:cNvPr>
          <p:cNvSpPr/>
          <p:nvPr/>
        </p:nvSpPr>
        <p:spPr>
          <a:xfrm rot="5400000">
            <a:off x="850076" y="1087706"/>
            <a:ext cx="200674" cy="172995"/>
          </a:xfrm>
          <a:prstGeom prst="triangle">
            <a:avLst/>
          </a:prstGeom>
          <a:solidFill>
            <a:srgbClr val="C00000"/>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pic>
        <p:nvPicPr>
          <p:cNvPr id="11" name="Imagen 10">
            <a:extLst>
              <a:ext uri="{FF2B5EF4-FFF2-40B4-BE49-F238E27FC236}">
                <a16:creationId xmlns:a16="http://schemas.microsoft.com/office/drawing/2014/main" xmlns="" id="{4484910A-269C-43D8-80FC-137B3A2DFF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648" y="2341642"/>
            <a:ext cx="526999" cy="526999"/>
          </a:xfrm>
          <a:prstGeom prst="rect">
            <a:avLst/>
          </a:prstGeom>
        </p:spPr>
      </p:pic>
      <p:pic>
        <p:nvPicPr>
          <p:cNvPr id="13" name="Imagen 12">
            <a:extLst>
              <a:ext uri="{FF2B5EF4-FFF2-40B4-BE49-F238E27FC236}">
                <a16:creationId xmlns:a16="http://schemas.microsoft.com/office/drawing/2014/main" xmlns="" id="{A480EAE3-149C-401C-B6C8-72341EB880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7521" y="4739445"/>
            <a:ext cx="526999" cy="526999"/>
          </a:xfrm>
          <a:prstGeom prst="rect">
            <a:avLst/>
          </a:prstGeom>
        </p:spPr>
      </p:pic>
      <p:sp>
        <p:nvSpPr>
          <p:cNvPr id="15" name="Rectángulo 14">
            <a:extLst>
              <a:ext uri="{FF2B5EF4-FFF2-40B4-BE49-F238E27FC236}">
                <a16:creationId xmlns:a16="http://schemas.microsoft.com/office/drawing/2014/main" xmlns="" id="{6DD8731E-75D7-4F4F-816B-D6162B11829C}"/>
              </a:ext>
            </a:extLst>
          </p:cNvPr>
          <p:cNvSpPr/>
          <p:nvPr/>
        </p:nvSpPr>
        <p:spPr>
          <a:xfrm>
            <a:off x="6751930" y="724654"/>
            <a:ext cx="5003596" cy="5683766"/>
          </a:xfrm>
          <a:prstGeom prst="rect">
            <a:avLst/>
          </a:prstGeom>
          <a:solidFill>
            <a:schemeClr val="bg1">
              <a:lumMod val="95000"/>
            </a:schemeClr>
          </a:solidFill>
          <a:ln>
            <a:solidFill>
              <a:srgbClr val="E5E5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6" name="Rectángulo 15">
            <a:extLst>
              <a:ext uri="{FF2B5EF4-FFF2-40B4-BE49-F238E27FC236}">
                <a16:creationId xmlns:a16="http://schemas.microsoft.com/office/drawing/2014/main" xmlns="" id="{7A3452FA-28FD-4773-A751-064CE526B17C}"/>
              </a:ext>
            </a:extLst>
          </p:cNvPr>
          <p:cNvSpPr/>
          <p:nvPr/>
        </p:nvSpPr>
        <p:spPr>
          <a:xfrm>
            <a:off x="7837430" y="2209148"/>
            <a:ext cx="3765683" cy="2169825"/>
          </a:xfrm>
          <a:prstGeom prst="rect">
            <a:avLst/>
          </a:prstGeom>
        </p:spPr>
        <p:txBody>
          <a:bodyPr wrap="square">
            <a:spAutoFit/>
          </a:bodyPr>
          <a:lstStyle/>
          <a:p>
            <a:pPr algn="just">
              <a:buClr>
                <a:srgbClr val="FF0000"/>
              </a:buClr>
            </a:pPr>
            <a:r>
              <a:rPr lang="es-PE" sz="1500" dirty="0"/>
              <a:t>La evaluación extraordinaria, es el proceso mediante el cual se </a:t>
            </a:r>
            <a:r>
              <a:rPr lang="es-PE" sz="1500" b="1" dirty="0"/>
              <a:t>identifica las excedencias y necesidades de plazas </a:t>
            </a:r>
            <a:r>
              <a:rPr lang="es-PE" sz="1500" dirty="0"/>
              <a:t>docentes y de auxiliares de educación en instituciones educativas públicas. Este proceso está </a:t>
            </a:r>
            <a:r>
              <a:rPr lang="es-ES" sz="1500" b="1" dirty="0"/>
              <a:t>a cargo de la UPP, y la DITEN del </a:t>
            </a:r>
            <a:r>
              <a:rPr lang="es-ES" sz="1500" b="1" dirty="0" err="1"/>
              <a:t>Minedu</a:t>
            </a:r>
            <a:r>
              <a:rPr lang="es-ES" sz="1500" b="1" dirty="0"/>
              <a:t> en coordinación con las CORA UGEL y CORA DRE, </a:t>
            </a:r>
            <a:r>
              <a:rPr lang="es-ES" sz="1500" dirty="0"/>
              <a:t>teniendo en cuenta los criterios de flexibilidad y la realidad de la IE</a:t>
            </a:r>
            <a:r>
              <a:rPr lang="es-PE" sz="1500" dirty="0"/>
              <a:t>. </a:t>
            </a:r>
          </a:p>
        </p:txBody>
      </p:sp>
      <p:sp>
        <p:nvSpPr>
          <p:cNvPr id="17" name="CuadroTexto 16">
            <a:extLst>
              <a:ext uri="{FF2B5EF4-FFF2-40B4-BE49-F238E27FC236}">
                <a16:creationId xmlns:a16="http://schemas.microsoft.com/office/drawing/2014/main" xmlns="" id="{B60DAFFC-0557-4F8C-9F61-CE039530DADE}"/>
              </a:ext>
            </a:extLst>
          </p:cNvPr>
          <p:cNvSpPr txBox="1"/>
          <p:nvPr/>
        </p:nvSpPr>
        <p:spPr>
          <a:xfrm>
            <a:off x="7226586" y="920597"/>
            <a:ext cx="4376527" cy="1384995"/>
          </a:xfrm>
          <a:prstGeom prst="rect">
            <a:avLst/>
          </a:prstGeom>
          <a:noFill/>
        </p:spPr>
        <p:txBody>
          <a:bodyPr wrap="square" rtlCol="0">
            <a:spAutoFit/>
          </a:bodyPr>
          <a:lstStyle/>
          <a:p>
            <a:pPr algn="just"/>
            <a:r>
              <a:rPr lang="es-ES" sz="2100" b="1" dirty="0">
                <a:solidFill>
                  <a:srgbClr val="C00000"/>
                </a:solidFill>
                <a:latin typeface="Stag Book" panose="02000503060000020004" pitchFamily="50" charset="0"/>
              </a:rPr>
              <a:t>¿Qué es la evaluación extraordinaria del proceso de racionalización 2021?</a:t>
            </a:r>
          </a:p>
        </p:txBody>
      </p:sp>
      <p:sp>
        <p:nvSpPr>
          <p:cNvPr id="18" name="Triángulo isósceles 17">
            <a:extLst>
              <a:ext uri="{FF2B5EF4-FFF2-40B4-BE49-F238E27FC236}">
                <a16:creationId xmlns:a16="http://schemas.microsoft.com/office/drawing/2014/main" xmlns="" id="{A26E1EA6-5A97-4172-BA5C-682D47FBB7F6}"/>
              </a:ext>
            </a:extLst>
          </p:cNvPr>
          <p:cNvSpPr/>
          <p:nvPr/>
        </p:nvSpPr>
        <p:spPr>
          <a:xfrm rot="5400000">
            <a:off x="6888921" y="1087706"/>
            <a:ext cx="200674" cy="172995"/>
          </a:xfrm>
          <a:prstGeom prst="triangle">
            <a:avLst/>
          </a:prstGeom>
          <a:solidFill>
            <a:srgbClr val="C00000"/>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pic>
        <p:nvPicPr>
          <p:cNvPr id="19" name="Imagen 18">
            <a:extLst>
              <a:ext uri="{FF2B5EF4-FFF2-40B4-BE49-F238E27FC236}">
                <a16:creationId xmlns:a16="http://schemas.microsoft.com/office/drawing/2014/main" xmlns="" id="{04DDBD01-5113-46F0-81AA-4A663D8B58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1184" y="3508113"/>
            <a:ext cx="525727" cy="525727"/>
          </a:xfrm>
          <a:prstGeom prst="rect">
            <a:avLst/>
          </a:prstGeom>
        </p:spPr>
      </p:pic>
      <p:sp>
        <p:nvSpPr>
          <p:cNvPr id="20" name="Elipse 19">
            <a:extLst>
              <a:ext uri="{FF2B5EF4-FFF2-40B4-BE49-F238E27FC236}">
                <a16:creationId xmlns:a16="http://schemas.microsoft.com/office/drawing/2014/main" xmlns="" id="{040D8339-EC2A-474A-B942-5F4D7C246D91}"/>
              </a:ext>
            </a:extLst>
          </p:cNvPr>
          <p:cNvSpPr/>
          <p:nvPr/>
        </p:nvSpPr>
        <p:spPr>
          <a:xfrm>
            <a:off x="7004280" y="2461992"/>
            <a:ext cx="762000" cy="75908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1" name="Rectángulo 20">
            <a:extLst>
              <a:ext uri="{FF2B5EF4-FFF2-40B4-BE49-F238E27FC236}">
                <a16:creationId xmlns:a16="http://schemas.microsoft.com/office/drawing/2014/main" xmlns="" id="{62E1A5FA-4746-4355-87EF-67A70701173E}"/>
              </a:ext>
            </a:extLst>
          </p:cNvPr>
          <p:cNvSpPr/>
          <p:nvPr/>
        </p:nvSpPr>
        <p:spPr>
          <a:xfrm>
            <a:off x="7914632" y="4425186"/>
            <a:ext cx="3688481" cy="1477328"/>
          </a:xfrm>
          <a:prstGeom prst="rect">
            <a:avLst/>
          </a:prstGeom>
        </p:spPr>
        <p:txBody>
          <a:bodyPr wrap="square">
            <a:spAutoFit/>
          </a:bodyPr>
          <a:lstStyle/>
          <a:p>
            <a:pPr algn="just">
              <a:buClr>
                <a:srgbClr val="FF0000"/>
              </a:buClr>
            </a:pPr>
            <a:r>
              <a:rPr lang="es-PE" sz="1500" dirty="0"/>
              <a:t>Tiene como finalidad orientar el reordenamiento territorial de plazas, con miras al cierre de brechas en plazas docentes, para garantizar el servicio educativo 2022, en cumplimiento a la Ley de Presupuesto Anual vigente.</a:t>
            </a:r>
          </a:p>
        </p:txBody>
      </p:sp>
      <p:sp>
        <p:nvSpPr>
          <p:cNvPr id="22" name="Elipse 21">
            <a:extLst>
              <a:ext uri="{FF2B5EF4-FFF2-40B4-BE49-F238E27FC236}">
                <a16:creationId xmlns:a16="http://schemas.microsoft.com/office/drawing/2014/main" xmlns="" id="{97F8A7A0-8A65-441C-87C6-D65EFF9C9E65}"/>
              </a:ext>
            </a:extLst>
          </p:cNvPr>
          <p:cNvSpPr/>
          <p:nvPr/>
        </p:nvSpPr>
        <p:spPr>
          <a:xfrm>
            <a:off x="7030406" y="4784310"/>
            <a:ext cx="762000" cy="75908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pic>
        <p:nvPicPr>
          <p:cNvPr id="23" name="Imagen 22">
            <a:extLst>
              <a:ext uri="{FF2B5EF4-FFF2-40B4-BE49-F238E27FC236}">
                <a16:creationId xmlns:a16="http://schemas.microsoft.com/office/drawing/2014/main" xmlns="" id="{6CED803A-D966-4414-9625-896F20F62C2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66195" y="2623429"/>
            <a:ext cx="490423" cy="490423"/>
          </a:xfrm>
          <a:prstGeom prst="rect">
            <a:avLst/>
          </a:prstGeom>
        </p:spPr>
      </p:pic>
      <p:pic>
        <p:nvPicPr>
          <p:cNvPr id="24" name="Imagen 23">
            <a:extLst>
              <a:ext uri="{FF2B5EF4-FFF2-40B4-BE49-F238E27FC236}">
                <a16:creationId xmlns:a16="http://schemas.microsoft.com/office/drawing/2014/main" xmlns="" id="{8D3C41B2-F01A-45F1-8A05-B1BC9864F81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175338" y="4876799"/>
            <a:ext cx="472135" cy="472135"/>
          </a:xfrm>
          <a:prstGeom prst="rect">
            <a:avLst/>
          </a:prstGeom>
        </p:spPr>
      </p:pic>
    </p:spTree>
    <p:extLst>
      <p:ext uri="{BB962C8B-B14F-4D97-AF65-F5344CB8AC3E}">
        <p14:creationId xmlns:p14="http://schemas.microsoft.com/office/powerpoint/2010/main" val="3271577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468D221F-DD07-4132-8256-7946C7AE52D4}"/>
              </a:ext>
            </a:extLst>
          </p:cNvPr>
          <p:cNvSpPr txBox="1"/>
          <p:nvPr/>
        </p:nvSpPr>
        <p:spPr>
          <a:xfrm>
            <a:off x="850393" y="678214"/>
            <a:ext cx="5293231" cy="430887"/>
          </a:xfrm>
          <a:prstGeom prst="rect">
            <a:avLst/>
          </a:prstGeom>
          <a:noFill/>
        </p:spPr>
        <p:txBody>
          <a:bodyPr wrap="square" rtlCol="0">
            <a:spAutoFit/>
          </a:bodyPr>
          <a:lstStyle/>
          <a:p>
            <a:pPr algn="just"/>
            <a:r>
              <a:rPr lang="es-ES" sz="2200" dirty="0">
                <a:solidFill>
                  <a:srgbClr val="C00000"/>
                </a:solidFill>
                <a:latin typeface="Stag Book" panose="02000503060000020004" pitchFamily="50" charset="0"/>
              </a:rPr>
              <a:t>Momentos de la evaluación extraordinaria</a:t>
            </a:r>
          </a:p>
        </p:txBody>
      </p:sp>
      <p:sp>
        <p:nvSpPr>
          <p:cNvPr id="3" name="Triángulo isósceles 2">
            <a:extLst>
              <a:ext uri="{FF2B5EF4-FFF2-40B4-BE49-F238E27FC236}">
                <a16:creationId xmlns:a16="http://schemas.microsoft.com/office/drawing/2014/main" xmlns="" id="{1BF69F8F-46F2-4DE9-AA57-CB8CC29718F4}"/>
              </a:ext>
            </a:extLst>
          </p:cNvPr>
          <p:cNvSpPr/>
          <p:nvPr/>
        </p:nvSpPr>
        <p:spPr>
          <a:xfrm rot="5400000">
            <a:off x="652293" y="807160"/>
            <a:ext cx="200674" cy="172995"/>
          </a:xfrm>
          <a:prstGeom prst="triangle">
            <a:avLst/>
          </a:prstGeom>
          <a:solidFill>
            <a:srgbClr val="C00000"/>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4" name="Cheurón 3">
            <a:extLst>
              <a:ext uri="{FF2B5EF4-FFF2-40B4-BE49-F238E27FC236}">
                <a16:creationId xmlns:a16="http://schemas.microsoft.com/office/drawing/2014/main" xmlns="" id="{A6F6839E-A524-4F67-A79C-F27824A1B966}"/>
              </a:ext>
            </a:extLst>
          </p:cNvPr>
          <p:cNvSpPr/>
          <p:nvPr/>
        </p:nvSpPr>
        <p:spPr>
          <a:xfrm>
            <a:off x="839127" y="2529755"/>
            <a:ext cx="3577402" cy="685945"/>
          </a:xfrm>
          <a:prstGeom prst="chevron">
            <a:avLst>
              <a:gd name="adj" fmla="val 33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solidFill>
                <a:schemeClr val="tx1"/>
              </a:solidFill>
            </a:endParaRPr>
          </a:p>
        </p:txBody>
      </p:sp>
      <p:cxnSp>
        <p:nvCxnSpPr>
          <p:cNvPr id="5" name="Conector recto 4">
            <a:extLst>
              <a:ext uri="{FF2B5EF4-FFF2-40B4-BE49-F238E27FC236}">
                <a16:creationId xmlns:a16="http://schemas.microsoft.com/office/drawing/2014/main" xmlns="" id="{E7FA4AF2-EE2C-4409-9FAE-11C75B8E4ADE}"/>
              </a:ext>
            </a:extLst>
          </p:cNvPr>
          <p:cNvCxnSpPr>
            <a:cxnSpLocks/>
          </p:cNvCxnSpPr>
          <p:nvPr/>
        </p:nvCxnSpPr>
        <p:spPr>
          <a:xfrm>
            <a:off x="7943873" y="3598151"/>
            <a:ext cx="0" cy="2078172"/>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Elipse 5">
            <a:extLst>
              <a:ext uri="{FF2B5EF4-FFF2-40B4-BE49-F238E27FC236}">
                <a16:creationId xmlns:a16="http://schemas.microsoft.com/office/drawing/2014/main" xmlns="" id="{3592C46D-0A7B-409A-B605-24B158B5702B}"/>
              </a:ext>
            </a:extLst>
          </p:cNvPr>
          <p:cNvSpPr/>
          <p:nvPr/>
        </p:nvSpPr>
        <p:spPr>
          <a:xfrm>
            <a:off x="7897498" y="5670185"/>
            <a:ext cx="92750" cy="87953"/>
          </a:xfrm>
          <a:prstGeom prst="ellipse">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7" name="CuadroTexto 6">
            <a:extLst>
              <a:ext uri="{FF2B5EF4-FFF2-40B4-BE49-F238E27FC236}">
                <a16:creationId xmlns:a16="http://schemas.microsoft.com/office/drawing/2014/main" xmlns="" id="{370F7D7B-63D6-4E83-BAB5-AC598499811C}"/>
              </a:ext>
            </a:extLst>
          </p:cNvPr>
          <p:cNvSpPr txBox="1"/>
          <p:nvPr/>
        </p:nvSpPr>
        <p:spPr>
          <a:xfrm>
            <a:off x="1597931" y="1536826"/>
            <a:ext cx="2059795" cy="338554"/>
          </a:xfrm>
          <a:prstGeom prst="rect">
            <a:avLst/>
          </a:prstGeom>
          <a:solidFill>
            <a:schemeClr val="bg1"/>
          </a:solidFill>
        </p:spPr>
        <p:txBody>
          <a:bodyPr wrap="square" rtlCol="0">
            <a:spAutoFit/>
          </a:bodyPr>
          <a:lstStyle/>
          <a:p>
            <a:pPr algn="ctr"/>
            <a:r>
              <a:rPr lang="es-PE" sz="1600" b="1" dirty="0">
                <a:solidFill>
                  <a:srgbClr val="C00000"/>
                </a:solidFill>
              </a:rPr>
              <a:t>EVALUACIÓN</a:t>
            </a:r>
            <a:endParaRPr lang="es-PE" sz="1600" dirty="0">
              <a:solidFill>
                <a:srgbClr val="C00000"/>
              </a:solidFill>
            </a:endParaRPr>
          </a:p>
        </p:txBody>
      </p:sp>
      <p:sp>
        <p:nvSpPr>
          <p:cNvPr id="8" name="CuadroTexto 7">
            <a:extLst>
              <a:ext uri="{FF2B5EF4-FFF2-40B4-BE49-F238E27FC236}">
                <a16:creationId xmlns:a16="http://schemas.microsoft.com/office/drawing/2014/main" xmlns="" id="{47F5FD5E-B5C6-4614-AECA-DD78DC0AD51E}"/>
              </a:ext>
            </a:extLst>
          </p:cNvPr>
          <p:cNvSpPr txBox="1"/>
          <p:nvPr/>
        </p:nvSpPr>
        <p:spPr>
          <a:xfrm>
            <a:off x="1282758" y="3384261"/>
            <a:ext cx="2505138" cy="646331"/>
          </a:xfrm>
          <a:prstGeom prst="rect">
            <a:avLst/>
          </a:prstGeom>
          <a:noFill/>
        </p:spPr>
        <p:txBody>
          <a:bodyPr wrap="square" rtlCol="0">
            <a:spAutoFit/>
          </a:bodyPr>
          <a:lstStyle/>
          <a:p>
            <a:pPr algn="just"/>
            <a:r>
              <a:rPr lang="es-PE" sz="1200" dirty="0"/>
              <a:t>Evalúa excedencias y necesidades a través del sistema SIRA en coordinación con las UGEL/DRE</a:t>
            </a:r>
          </a:p>
        </p:txBody>
      </p:sp>
      <p:sp>
        <p:nvSpPr>
          <p:cNvPr id="9" name="Cheurón 3">
            <a:extLst>
              <a:ext uri="{FF2B5EF4-FFF2-40B4-BE49-F238E27FC236}">
                <a16:creationId xmlns:a16="http://schemas.microsoft.com/office/drawing/2014/main" xmlns="" id="{7B9755E0-19A4-4FD7-8098-A035B8EF45BF}"/>
              </a:ext>
            </a:extLst>
          </p:cNvPr>
          <p:cNvSpPr/>
          <p:nvPr/>
        </p:nvSpPr>
        <p:spPr>
          <a:xfrm>
            <a:off x="4416529" y="2529754"/>
            <a:ext cx="3577402" cy="685945"/>
          </a:xfrm>
          <a:prstGeom prst="chevron">
            <a:avLst>
              <a:gd name="adj" fmla="val 33000"/>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solidFill>
                <a:schemeClr val="tx1"/>
              </a:solidFill>
            </a:endParaRPr>
          </a:p>
        </p:txBody>
      </p:sp>
      <p:sp>
        <p:nvSpPr>
          <p:cNvPr id="10" name="Cheurón 3">
            <a:extLst>
              <a:ext uri="{FF2B5EF4-FFF2-40B4-BE49-F238E27FC236}">
                <a16:creationId xmlns:a16="http://schemas.microsoft.com/office/drawing/2014/main" xmlns="" id="{B3B60D7B-FD97-4003-92A6-E2378B1A3DE7}"/>
              </a:ext>
            </a:extLst>
          </p:cNvPr>
          <p:cNvSpPr/>
          <p:nvPr/>
        </p:nvSpPr>
        <p:spPr>
          <a:xfrm>
            <a:off x="8021400" y="2529754"/>
            <a:ext cx="3577402" cy="685945"/>
          </a:xfrm>
          <a:prstGeom prst="chevron">
            <a:avLst>
              <a:gd name="adj" fmla="val 33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solidFill>
                <a:schemeClr val="tx1"/>
              </a:solidFill>
            </a:endParaRPr>
          </a:p>
        </p:txBody>
      </p:sp>
      <p:sp>
        <p:nvSpPr>
          <p:cNvPr id="11" name="CuadroTexto 10">
            <a:extLst>
              <a:ext uri="{FF2B5EF4-FFF2-40B4-BE49-F238E27FC236}">
                <a16:creationId xmlns:a16="http://schemas.microsoft.com/office/drawing/2014/main" xmlns="" id="{85AD7EC5-FFE0-4CCF-A62A-2D9F831A08C7}"/>
              </a:ext>
            </a:extLst>
          </p:cNvPr>
          <p:cNvSpPr txBox="1"/>
          <p:nvPr/>
        </p:nvSpPr>
        <p:spPr>
          <a:xfrm>
            <a:off x="6677706" y="1536826"/>
            <a:ext cx="2458648" cy="338554"/>
          </a:xfrm>
          <a:prstGeom prst="rect">
            <a:avLst/>
          </a:prstGeom>
          <a:solidFill>
            <a:schemeClr val="bg1"/>
          </a:solidFill>
        </p:spPr>
        <p:txBody>
          <a:bodyPr wrap="square" rtlCol="0">
            <a:spAutoFit/>
          </a:bodyPr>
          <a:lstStyle/>
          <a:p>
            <a:pPr algn="ctr"/>
            <a:r>
              <a:rPr lang="es-PE" sz="1600" b="1" dirty="0">
                <a:solidFill>
                  <a:srgbClr val="1F4E79"/>
                </a:solidFill>
              </a:rPr>
              <a:t>REORDENAMIENTO</a:t>
            </a:r>
            <a:endParaRPr lang="es-PE" sz="1600" dirty="0">
              <a:solidFill>
                <a:srgbClr val="1F4E79"/>
              </a:solidFill>
            </a:endParaRPr>
          </a:p>
        </p:txBody>
      </p:sp>
      <p:cxnSp>
        <p:nvCxnSpPr>
          <p:cNvPr id="13" name="Conector recto 12">
            <a:extLst>
              <a:ext uri="{FF2B5EF4-FFF2-40B4-BE49-F238E27FC236}">
                <a16:creationId xmlns:a16="http://schemas.microsoft.com/office/drawing/2014/main" xmlns="" id="{887D0ABF-8A73-404C-9C8D-92545A0878FE}"/>
              </a:ext>
            </a:extLst>
          </p:cNvPr>
          <p:cNvCxnSpPr>
            <a:cxnSpLocks/>
          </p:cNvCxnSpPr>
          <p:nvPr/>
        </p:nvCxnSpPr>
        <p:spPr>
          <a:xfrm>
            <a:off x="839127" y="2168525"/>
            <a:ext cx="34280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Conector recto 13">
            <a:extLst>
              <a:ext uri="{FF2B5EF4-FFF2-40B4-BE49-F238E27FC236}">
                <a16:creationId xmlns:a16="http://schemas.microsoft.com/office/drawing/2014/main" xmlns="" id="{35C1610F-3310-4228-BDB6-EF0477A59936}"/>
              </a:ext>
            </a:extLst>
          </p:cNvPr>
          <p:cNvCxnSpPr>
            <a:cxnSpLocks/>
          </p:cNvCxnSpPr>
          <p:nvPr/>
        </p:nvCxnSpPr>
        <p:spPr>
          <a:xfrm>
            <a:off x="4491193" y="2168525"/>
            <a:ext cx="695150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Conector recto 14">
            <a:extLst>
              <a:ext uri="{FF2B5EF4-FFF2-40B4-BE49-F238E27FC236}">
                <a16:creationId xmlns:a16="http://schemas.microsoft.com/office/drawing/2014/main" xmlns="" id="{643365BE-53E2-42DD-8DFE-CB765543E5CD}"/>
              </a:ext>
            </a:extLst>
          </p:cNvPr>
          <p:cNvCxnSpPr>
            <a:cxnSpLocks/>
          </p:cNvCxnSpPr>
          <p:nvPr/>
        </p:nvCxnSpPr>
        <p:spPr>
          <a:xfrm>
            <a:off x="839127" y="2120900"/>
            <a:ext cx="0" cy="95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Conector recto 15">
            <a:extLst>
              <a:ext uri="{FF2B5EF4-FFF2-40B4-BE49-F238E27FC236}">
                <a16:creationId xmlns:a16="http://schemas.microsoft.com/office/drawing/2014/main" xmlns="" id="{D3EA33AC-F148-4367-9EDF-AC9A5D4FC483}"/>
              </a:ext>
            </a:extLst>
          </p:cNvPr>
          <p:cNvCxnSpPr>
            <a:cxnSpLocks/>
          </p:cNvCxnSpPr>
          <p:nvPr/>
        </p:nvCxnSpPr>
        <p:spPr>
          <a:xfrm>
            <a:off x="4268127" y="2120900"/>
            <a:ext cx="0" cy="95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Conector recto 16">
            <a:extLst>
              <a:ext uri="{FF2B5EF4-FFF2-40B4-BE49-F238E27FC236}">
                <a16:creationId xmlns:a16="http://schemas.microsoft.com/office/drawing/2014/main" xmlns="" id="{CFE09E67-8B7F-4D07-A423-8FE67B58BFE6}"/>
              </a:ext>
            </a:extLst>
          </p:cNvPr>
          <p:cNvCxnSpPr>
            <a:cxnSpLocks/>
          </p:cNvCxnSpPr>
          <p:nvPr/>
        </p:nvCxnSpPr>
        <p:spPr>
          <a:xfrm>
            <a:off x="4484027" y="2120900"/>
            <a:ext cx="0" cy="95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Conector recto 17">
            <a:extLst>
              <a:ext uri="{FF2B5EF4-FFF2-40B4-BE49-F238E27FC236}">
                <a16:creationId xmlns:a16="http://schemas.microsoft.com/office/drawing/2014/main" xmlns="" id="{5377D6B8-4D4E-4F14-B0AD-9EF5C1F4958A}"/>
              </a:ext>
            </a:extLst>
          </p:cNvPr>
          <p:cNvCxnSpPr>
            <a:cxnSpLocks/>
          </p:cNvCxnSpPr>
          <p:nvPr/>
        </p:nvCxnSpPr>
        <p:spPr>
          <a:xfrm>
            <a:off x="11453152" y="2120900"/>
            <a:ext cx="0" cy="95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CuadroTexto 18">
            <a:extLst>
              <a:ext uri="{FF2B5EF4-FFF2-40B4-BE49-F238E27FC236}">
                <a16:creationId xmlns:a16="http://schemas.microsoft.com/office/drawing/2014/main" xmlns="" id="{17A1CE65-7D65-42ED-9C38-DE3828421F11}"/>
              </a:ext>
            </a:extLst>
          </p:cNvPr>
          <p:cNvSpPr txBox="1"/>
          <p:nvPr/>
        </p:nvSpPr>
        <p:spPr>
          <a:xfrm>
            <a:off x="1524863" y="2012029"/>
            <a:ext cx="2059795" cy="338554"/>
          </a:xfrm>
          <a:prstGeom prst="rect">
            <a:avLst/>
          </a:prstGeom>
          <a:solidFill>
            <a:schemeClr val="bg1"/>
          </a:solidFill>
        </p:spPr>
        <p:txBody>
          <a:bodyPr wrap="square" rtlCol="0">
            <a:spAutoFit/>
          </a:bodyPr>
          <a:lstStyle/>
          <a:p>
            <a:pPr algn="ctr"/>
            <a:r>
              <a:rPr lang="es-PE" sz="1600" b="1" dirty="0"/>
              <a:t>Mayo - agosto</a:t>
            </a:r>
            <a:endParaRPr lang="es-PE" sz="1600" dirty="0"/>
          </a:p>
        </p:txBody>
      </p:sp>
      <p:sp>
        <p:nvSpPr>
          <p:cNvPr id="20" name="CuadroTexto 19">
            <a:extLst>
              <a:ext uri="{FF2B5EF4-FFF2-40B4-BE49-F238E27FC236}">
                <a16:creationId xmlns:a16="http://schemas.microsoft.com/office/drawing/2014/main" xmlns="" id="{C47B1274-BBA9-4B8F-ADE2-CF6ECEE09CCF}"/>
              </a:ext>
            </a:extLst>
          </p:cNvPr>
          <p:cNvSpPr txBox="1"/>
          <p:nvPr/>
        </p:nvSpPr>
        <p:spPr>
          <a:xfrm>
            <a:off x="6426200" y="1999248"/>
            <a:ext cx="3073400" cy="338554"/>
          </a:xfrm>
          <a:prstGeom prst="rect">
            <a:avLst/>
          </a:prstGeom>
          <a:solidFill>
            <a:schemeClr val="bg1"/>
          </a:solidFill>
        </p:spPr>
        <p:txBody>
          <a:bodyPr wrap="square" rtlCol="0">
            <a:spAutoFit/>
          </a:bodyPr>
          <a:lstStyle/>
          <a:p>
            <a:pPr algn="ctr"/>
            <a:r>
              <a:rPr lang="es-PE" sz="1600" b="1" dirty="0"/>
              <a:t>Agosto – setiembre / Diciembre</a:t>
            </a:r>
            <a:endParaRPr lang="es-PE" sz="1600" dirty="0"/>
          </a:p>
        </p:txBody>
      </p:sp>
      <p:sp>
        <p:nvSpPr>
          <p:cNvPr id="21" name="CuadroTexto 20">
            <a:extLst>
              <a:ext uri="{FF2B5EF4-FFF2-40B4-BE49-F238E27FC236}">
                <a16:creationId xmlns:a16="http://schemas.microsoft.com/office/drawing/2014/main" xmlns="" id="{BB3A929D-E1F8-4C33-9E90-802420DC13A8}"/>
              </a:ext>
            </a:extLst>
          </p:cNvPr>
          <p:cNvSpPr txBox="1"/>
          <p:nvPr/>
        </p:nvSpPr>
        <p:spPr>
          <a:xfrm>
            <a:off x="1523231" y="2576825"/>
            <a:ext cx="2059795" cy="584775"/>
          </a:xfrm>
          <a:prstGeom prst="rect">
            <a:avLst/>
          </a:prstGeom>
          <a:noFill/>
        </p:spPr>
        <p:txBody>
          <a:bodyPr wrap="square" rtlCol="0">
            <a:spAutoFit/>
          </a:bodyPr>
          <a:lstStyle/>
          <a:p>
            <a:pPr algn="ctr"/>
            <a:r>
              <a:rPr lang="es-PE" sz="1600" b="1" dirty="0">
                <a:solidFill>
                  <a:schemeClr val="bg1"/>
                </a:solidFill>
              </a:rPr>
              <a:t>Minedu: UPP – DITEN</a:t>
            </a:r>
          </a:p>
          <a:p>
            <a:pPr algn="ctr"/>
            <a:r>
              <a:rPr lang="es-PE" sz="1600" b="1" dirty="0">
                <a:solidFill>
                  <a:schemeClr val="bg1"/>
                </a:solidFill>
              </a:rPr>
              <a:t>GORE: UGEL - DRE</a:t>
            </a:r>
          </a:p>
        </p:txBody>
      </p:sp>
      <p:sp>
        <p:nvSpPr>
          <p:cNvPr id="22" name="CuadroTexto 21">
            <a:extLst>
              <a:ext uri="{FF2B5EF4-FFF2-40B4-BE49-F238E27FC236}">
                <a16:creationId xmlns:a16="http://schemas.microsoft.com/office/drawing/2014/main" xmlns="" id="{065147D8-006F-4159-951C-2B59CDDC54CD}"/>
              </a:ext>
            </a:extLst>
          </p:cNvPr>
          <p:cNvSpPr txBox="1"/>
          <p:nvPr/>
        </p:nvSpPr>
        <p:spPr>
          <a:xfrm>
            <a:off x="5284682" y="2576825"/>
            <a:ext cx="2059795" cy="338554"/>
          </a:xfrm>
          <a:prstGeom prst="rect">
            <a:avLst/>
          </a:prstGeom>
          <a:noFill/>
        </p:spPr>
        <p:txBody>
          <a:bodyPr wrap="square" rtlCol="0">
            <a:spAutoFit/>
          </a:bodyPr>
          <a:lstStyle/>
          <a:p>
            <a:pPr algn="ctr"/>
            <a:r>
              <a:rPr lang="es-PE" sz="1600" b="1" dirty="0">
                <a:solidFill>
                  <a:schemeClr val="bg1"/>
                </a:solidFill>
              </a:rPr>
              <a:t>CORA UGEL</a:t>
            </a:r>
          </a:p>
        </p:txBody>
      </p:sp>
      <p:sp>
        <p:nvSpPr>
          <p:cNvPr id="23" name="CuadroTexto 22">
            <a:extLst>
              <a:ext uri="{FF2B5EF4-FFF2-40B4-BE49-F238E27FC236}">
                <a16:creationId xmlns:a16="http://schemas.microsoft.com/office/drawing/2014/main" xmlns="" id="{27FB5AC5-41A1-4284-82E7-1C6807103538}"/>
              </a:ext>
            </a:extLst>
          </p:cNvPr>
          <p:cNvSpPr txBox="1"/>
          <p:nvPr/>
        </p:nvSpPr>
        <p:spPr>
          <a:xfrm>
            <a:off x="8904913" y="2576824"/>
            <a:ext cx="2059795" cy="338554"/>
          </a:xfrm>
          <a:prstGeom prst="rect">
            <a:avLst/>
          </a:prstGeom>
          <a:noFill/>
        </p:spPr>
        <p:txBody>
          <a:bodyPr wrap="square" rtlCol="0">
            <a:spAutoFit/>
          </a:bodyPr>
          <a:lstStyle/>
          <a:p>
            <a:pPr algn="ctr"/>
            <a:r>
              <a:rPr lang="es-PE" sz="1600" b="1" dirty="0">
                <a:solidFill>
                  <a:schemeClr val="bg1"/>
                </a:solidFill>
              </a:rPr>
              <a:t>CORA DRE</a:t>
            </a:r>
          </a:p>
        </p:txBody>
      </p:sp>
      <p:sp>
        <p:nvSpPr>
          <p:cNvPr id="24" name="CuadroTexto 23">
            <a:extLst>
              <a:ext uri="{FF2B5EF4-FFF2-40B4-BE49-F238E27FC236}">
                <a16:creationId xmlns:a16="http://schemas.microsoft.com/office/drawing/2014/main" xmlns="" id="{F6306842-0460-493C-9325-AB3D69A98A9B}"/>
              </a:ext>
            </a:extLst>
          </p:cNvPr>
          <p:cNvSpPr txBox="1"/>
          <p:nvPr/>
        </p:nvSpPr>
        <p:spPr>
          <a:xfrm>
            <a:off x="4491193" y="3338309"/>
            <a:ext cx="3081177" cy="3231654"/>
          </a:xfrm>
          <a:prstGeom prst="rect">
            <a:avLst/>
          </a:prstGeom>
          <a:noFill/>
        </p:spPr>
        <p:txBody>
          <a:bodyPr wrap="square" rtlCol="0">
            <a:spAutoFit/>
          </a:bodyPr>
          <a:lstStyle/>
          <a:p>
            <a:pPr marL="285750" indent="-285750" algn="just">
              <a:buClr>
                <a:srgbClr val="1F4E79"/>
              </a:buClr>
              <a:buFont typeface="Calibri" panose="020F0502020204030204" pitchFamily="34" charset="0"/>
              <a:buChar char="•"/>
            </a:pPr>
            <a:r>
              <a:rPr lang="es-PE" sz="1200" dirty="0"/>
              <a:t>Remite a DITEN la propuesta de adecuación de plazas.</a:t>
            </a:r>
          </a:p>
          <a:p>
            <a:pPr marL="285750" indent="-285750" algn="just">
              <a:buClr>
                <a:srgbClr val="1F4E79"/>
              </a:buClr>
              <a:buFont typeface="Calibri" panose="020F0502020204030204" pitchFamily="34" charset="0"/>
              <a:buChar char="•"/>
            </a:pPr>
            <a:r>
              <a:rPr lang="es-PE" sz="1200" dirty="0"/>
              <a:t>Gestiona ante la UPP las propuestas de reubicación de plazas vacantes* .</a:t>
            </a:r>
          </a:p>
          <a:p>
            <a:pPr marL="285750" indent="-285750" algn="just">
              <a:buClr>
                <a:srgbClr val="1F4E79"/>
              </a:buClr>
              <a:buFont typeface="Calibri" panose="020F0502020204030204" pitchFamily="34" charset="0"/>
              <a:buChar char="•"/>
            </a:pPr>
            <a:r>
              <a:rPr lang="es-PE" sz="1200" dirty="0"/>
              <a:t>Emite resolución de  reubicación o adecuación de plazas vacantes.*</a:t>
            </a:r>
          </a:p>
          <a:p>
            <a:pPr marL="285750" indent="-285750" algn="just">
              <a:buClr>
                <a:srgbClr val="1F4E79"/>
              </a:buClr>
              <a:buFont typeface="Calibri" panose="020F0502020204030204" pitchFamily="34" charset="0"/>
              <a:buChar char="•"/>
            </a:pPr>
            <a:r>
              <a:rPr lang="es-PE" sz="1200" dirty="0"/>
              <a:t>Reubica o adecúa las plazas vacantes*.</a:t>
            </a:r>
          </a:p>
          <a:p>
            <a:pPr marL="285750" indent="-285750" algn="just">
              <a:buClr>
                <a:srgbClr val="1F4E79"/>
              </a:buClr>
              <a:buFont typeface="Calibri" panose="020F0502020204030204" pitchFamily="34" charset="0"/>
              <a:buChar char="•"/>
            </a:pPr>
            <a:r>
              <a:rPr lang="es-PE" sz="1200" dirty="0"/>
              <a:t>Elabora y publica el listado:</a:t>
            </a:r>
          </a:p>
          <a:p>
            <a:pPr marL="533400" indent="-171450" algn="just">
              <a:buClr>
                <a:srgbClr val="1F4E79"/>
              </a:buClr>
              <a:buFont typeface="Calibri" panose="020F0502020204030204" pitchFamily="34" charset="0"/>
              <a:buChar char="•"/>
            </a:pPr>
            <a:r>
              <a:rPr lang="es-PE" sz="1200" dirty="0"/>
              <a:t> Prioridad de personal excedente</a:t>
            </a:r>
          </a:p>
          <a:p>
            <a:pPr marL="533400" indent="-171450" algn="just">
              <a:buClr>
                <a:srgbClr val="1F4E79"/>
              </a:buClr>
              <a:buFont typeface="Calibri" panose="020F0502020204030204" pitchFamily="34" charset="0"/>
              <a:buChar char="•"/>
            </a:pPr>
            <a:r>
              <a:rPr lang="es-PE" sz="1200" dirty="0"/>
              <a:t> Relación de requerimientos</a:t>
            </a:r>
          </a:p>
          <a:p>
            <a:pPr marL="533400" indent="-171450" algn="just">
              <a:buClr>
                <a:srgbClr val="1F4E79"/>
              </a:buClr>
              <a:buFont typeface="Calibri" panose="020F0502020204030204" pitchFamily="34" charset="0"/>
              <a:buChar char="•"/>
            </a:pPr>
            <a:r>
              <a:rPr lang="es-PE" sz="1200" dirty="0"/>
              <a:t> Relación de plazas vacantes</a:t>
            </a:r>
          </a:p>
          <a:p>
            <a:pPr marL="285750" indent="-285750" algn="just">
              <a:buClr>
                <a:srgbClr val="1F4E79"/>
              </a:buClr>
              <a:buFont typeface="Calibri" panose="020F0502020204030204" pitchFamily="34" charset="0"/>
              <a:buChar char="•"/>
            </a:pPr>
            <a:r>
              <a:rPr lang="es-PE" sz="1200" dirty="0"/>
              <a:t>Convoca al acto público para la reasignación de personal excedente.</a:t>
            </a:r>
          </a:p>
          <a:p>
            <a:pPr marL="285750" indent="-285750" algn="just">
              <a:buClr>
                <a:srgbClr val="1F4E79"/>
              </a:buClr>
              <a:buFont typeface="Calibri" panose="020F0502020204030204" pitchFamily="34" charset="0"/>
              <a:buChar char="•"/>
            </a:pPr>
            <a:r>
              <a:rPr lang="es-PE" sz="1200" dirty="0"/>
              <a:t>Emite resolución de reasignación.</a:t>
            </a:r>
          </a:p>
          <a:p>
            <a:pPr marL="285750" indent="-285750" algn="just">
              <a:buClr>
                <a:srgbClr val="1F4E79"/>
              </a:buClr>
              <a:buFont typeface="Calibri" panose="020F0502020204030204" pitchFamily="34" charset="0"/>
              <a:buChar char="•"/>
            </a:pPr>
            <a:r>
              <a:rPr lang="es-PE" sz="1200" dirty="0"/>
              <a:t>Evalúa la solicitud de personal excedente para ser reasignado a otro nivel o modalidad educativa.</a:t>
            </a:r>
          </a:p>
        </p:txBody>
      </p:sp>
      <p:sp>
        <p:nvSpPr>
          <p:cNvPr id="25" name="CuadroTexto 24">
            <a:extLst>
              <a:ext uri="{FF2B5EF4-FFF2-40B4-BE49-F238E27FC236}">
                <a16:creationId xmlns:a16="http://schemas.microsoft.com/office/drawing/2014/main" xmlns="" id="{E93C35B6-E1A6-4304-845B-A0D42CA15E91}"/>
              </a:ext>
            </a:extLst>
          </p:cNvPr>
          <p:cNvSpPr txBox="1"/>
          <p:nvPr/>
        </p:nvSpPr>
        <p:spPr>
          <a:xfrm>
            <a:off x="8138077" y="3384261"/>
            <a:ext cx="3479627" cy="2970044"/>
          </a:xfrm>
          <a:prstGeom prst="rect">
            <a:avLst/>
          </a:prstGeom>
          <a:noFill/>
        </p:spPr>
        <p:txBody>
          <a:bodyPr wrap="square" rtlCol="0">
            <a:spAutoFit/>
          </a:bodyPr>
          <a:lstStyle/>
          <a:p>
            <a:pPr marL="285750" indent="-285750" algn="just">
              <a:buClr>
                <a:srgbClr val="7F7F7F"/>
              </a:buClr>
              <a:buFont typeface="Calibri" panose="020F0502020204030204" pitchFamily="34" charset="0"/>
              <a:buChar char="•"/>
            </a:pPr>
            <a:r>
              <a:rPr lang="es-PE" sz="1100" dirty="0"/>
              <a:t>Consolida requerimientos y excedencias provenientes de las UGEL, de su jurisdicción.</a:t>
            </a:r>
          </a:p>
          <a:p>
            <a:pPr marL="285750" indent="-285750" algn="just">
              <a:buClr>
                <a:srgbClr val="7F7F7F"/>
              </a:buClr>
              <a:buFont typeface="Calibri" panose="020F0502020204030204" pitchFamily="34" charset="0"/>
              <a:buChar char="•"/>
            </a:pPr>
            <a:r>
              <a:rPr lang="es-PE" sz="1100" dirty="0"/>
              <a:t>Gestiona ante la UPP las propuestas de reubicación de plazas*</a:t>
            </a:r>
          </a:p>
          <a:p>
            <a:pPr marL="285750" indent="-285750" algn="just">
              <a:buClr>
                <a:srgbClr val="7F7F7F"/>
              </a:buClr>
              <a:buFont typeface="Calibri" panose="020F0502020204030204" pitchFamily="34" charset="0"/>
              <a:buChar char="•"/>
            </a:pPr>
            <a:r>
              <a:rPr lang="es-PE" sz="1100" dirty="0"/>
              <a:t>Emite resolución de reubicación o adecuación de plazas vacantes*</a:t>
            </a:r>
          </a:p>
          <a:p>
            <a:pPr marL="285750" indent="-285750" algn="just">
              <a:buClr>
                <a:srgbClr val="7F7F7F"/>
              </a:buClr>
              <a:buFont typeface="Calibri" panose="020F0502020204030204" pitchFamily="34" charset="0"/>
              <a:buChar char="•"/>
            </a:pPr>
            <a:r>
              <a:rPr lang="es-PE" sz="1100" dirty="0"/>
              <a:t>Reubica o adecúa plazas vacantes*</a:t>
            </a:r>
          </a:p>
          <a:p>
            <a:pPr marL="285750" indent="-285750" algn="just">
              <a:buClr>
                <a:srgbClr val="7F7F7F"/>
              </a:buClr>
              <a:buFont typeface="Calibri" panose="020F0502020204030204" pitchFamily="34" charset="0"/>
              <a:buChar char="•"/>
            </a:pPr>
            <a:r>
              <a:rPr lang="es-PE" sz="1100" dirty="0"/>
              <a:t>Elabora y publica el listado de:</a:t>
            </a:r>
          </a:p>
          <a:p>
            <a:pPr marL="533400" indent="-171450" algn="just">
              <a:buClr>
                <a:srgbClr val="7F7F7F"/>
              </a:buClr>
              <a:buFont typeface="Calibri" panose="020F0502020204030204" pitchFamily="34" charset="0"/>
              <a:buChar char="•"/>
            </a:pPr>
            <a:r>
              <a:rPr lang="es-PE" sz="1100" dirty="0"/>
              <a:t>Prioridad de personal excedente</a:t>
            </a:r>
          </a:p>
          <a:p>
            <a:pPr marL="533400" indent="-171450" algn="just">
              <a:buClr>
                <a:srgbClr val="7F7F7F"/>
              </a:buClr>
              <a:buFont typeface="Calibri" panose="020F0502020204030204" pitchFamily="34" charset="0"/>
              <a:buChar char="•"/>
            </a:pPr>
            <a:r>
              <a:rPr lang="es-PE" sz="1100" dirty="0"/>
              <a:t>Relación de requerimientos</a:t>
            </a:r>
          </a:p>
          <a:p>
            <a:pPr marL="533400" indent="-171450" algn="just">
              <a:buClr>
                <a:srgbClr val="7F7F7F"/>
              </a:buClr>
              <a:buFont typeface="Calibri" panose="020F0502020204030204" pitchFamily="34" charset="0"/>
              <a:buChar char="•"/>
            </a:pPr>
            <a:r>
              <a:rPr lang="es-PE" sz="1100" dirty="0"/>
              <a:t>Relación de plazas vacantes</a:t>
            </a:r>
          </a:p>
          <a:p>
            <a:pPr marL="285750" indent="-285750" algn="just">
              <a:buClr>
                <a:srgbClr val="7F7F7F"/>
              </a:buClr>
              <a:buFont typeface="Calibri" panose="020F0502020204030204" pitchFamily="34" charset="0"/>
              <a:buChar char="•"/>
            </a:pPr>
            <a:r>
              <a:rPr lang="es-PE" sz="1100" dirty="0"/>
              <a:t>Convoca al acto público para la reasignación de personal excedente.</a:t>
            </a:r>
          </a:p>
          <a:p>
            <a:pPr marL="285750" indent="-285750" algn="just">
              <a:buClr>
                <a:srgbClr val="7F7F7F"/>
              </a:buClr>
              <a:buFont typeface="Calibri" panose="020F0502020204030204" pitchFamily="34" charset="0"/>
              <a:buChar char="•"/>
            </a:pPr>
            <a:r>
              <a:rPr lang="es-PE" sz="1100" dirty="0"/>
              <a:t>Emite resolución de reasignación.</a:t>
            </a:r>
          </a:p>
          <a:p>
            <a:pPr marL="285750" indent="-285750" algn="just">
              <a:buClr>
                <a:srgbClr val="7F7F7F"/>
              </a:buClr>
              <a:buFont typeface="Calibri" panose="020F0502020204030204" pitchFamily="34" charset="0"/>
              <a:buChar char="•"/>
            </a:pPr>
            <a:r>
              <a:rPr lang="es-PE" sz="1100" dirty="0"/>
              <a:t>Gestiona las modificaciones presupuestales ante el Pliego del Gobierno Regional por la reasignación de personal y reubicación de plaza.</a:t>
            </a:r>
          </a:p>
        </p:txBody>
      </p:sp>
      <p:cxnSp>
        <p:nvCxnSpPr>
          <p:cNvPr id="26" name="Conector recto 25">
            <a:extLst>
              <a:ext uri="{FF2B5EF4-FFF2-40B4-BE49-F238E27FC236}">
                <a16:creationId xmlns:a16="http://schemas.microsoft.com/office/drawing/2014/main" xmlns="" id="{0D27D99C-0B10-4942-9C60-99F8C11375C7}"/>
              </a:ext>
            </a:extLst>
          </p:cNvPr>
          <p:cNvCxnSpPr>
            <a:cxnSpLocks/>
          </p:cNvCxnSpPr>
          <p:nvPr/>
        </p:nvCxnSpPr>
        <p:spPr>
          <a:xfrm>
            <a:off x="4377472" y="3598151"/>
            <a:ext cx="0" cy="2078172"/>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7" name="Elipse 26">
            <a:extLst>
              <a:ext uri="{FF2B5EF4-FFF2-40B4-BE49-F238E27FC236}">
                <a16:creationId xmlns:a16="http://schemas.microsoft.com/office/drawing/2014/main" xmlns="" id="{357A356C-4335-48C2-90D9-A83C39D7966A}"/>
              </a:ext>
            </a:extLst>
          </p:cNvPr>
          <p:cNvSpPr/>
          <p:nvPr/>
        </p:nvSpPr>
        <p:spPr>
          <a:xfrm>
            <a:off x="4331097" y="5670185"/>
            <a:ext cx="92750" cy="87953"/>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8" name="CuadroTexto 27">
            <a:extLst>
              <a:ext uri="{FF2B5EF4-FFF2-40B4-BE49-F238E27FC236}">
                <a16:creationId xmlns:a16="http://schemas.microsoft.com/office/drawing/2014/main" xmlns="" id="{8BA3ACA5-4D1B-412E-A902-FBC8C774A86F}"/>
              </a:ext>
            </a:extLst>
          </p:cNvPr>
          <p:cNvSpPr txBox="1"/>
          <p:nvPr/>
        </p:nvSpPr>
        <p:spPr>
          <a:xfrm>
            <a:off x="764697" y="5975927"/>
            <a:ext cx="3160789" cy="276999"/>
          </a:xfrm>
          <a:prstGeom prst="rect">
            <a:avLst/>
          </a:prstGeom>
          <a:noFill/>
        </p:spPr>
        <p:txBody>
          <a:bodyPr wrap="square" rtlCol="0">
            <a:spAutoFit/>
          </a:bodyPr>
          <a:lstStyle/>
          <a:p>
            <a:r>
              <a:rPr lang="es-PE" sz="1200" dirty="0"/>
              <a:t>*Plazas vacantes orgánicas y eventuales</a:t>
            </a:r>
          </a:p>
        </p:txBody>
      </p:sp>
    </p:spTree>
    <p:extLst>
      <p:ext uri="{BB962C8B-B14F-4D97-AF65-F5344CB8AC3E}">
        <p14:creationId xmlns:p14="http://schemas.microsoft.com/office/powerpoint/2010/main" val="2421798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xmlns="" id="{8035F3D0-8ACB-47B9-9781-74333AEEA40F}"/>
              </a:ext>
            </a:extLst>
          </p:cNvPr>
          <p:cNvSpPr txBox="1"/>
          <p:nvPr/>
        </p:nvSpPr>
        <p:spPr>
          <a:xfrm>
            <a:off x="582402" y="117484"/>
            <a:ext cx="7085223" cy="430887"/>
          </a:xfrm>
          <a:prstGeom prst="rect">
            <a:avLst/>
          </a:prstGeom>
          <a:noFill/>
        </p:spPr>
        <p:txBody>
          <a:bodyPr wrap="square" rtlCol="0">
            <a:spAutoFit/>
          </a:bodyPr>
          <a:lstStyle/>
          <a:p>
            <a:pPr algn="just"/>
            <a:r>
              <a:rPr lang="es-ES" sz="2200" b="1" dirty="0">
                <a:solidFill>
                  <a:srgbClr val="C00000"/>
                </a:solidFill>
                <a:latin typeface="Stag Book" panose="02000503060000020004" pitchFamily="50" charset="0"/>
              </a:rPr>
              <a:t>¿Qué se realiza en la evaluación extraordinaria?</a:t>
            </a:r>
          </a:p>
        </p:txBody>
      </p:sp>
      <p:sp>
        <p:nvSpPr>
          <p:cNvPr id="3" name="Triángulo isósceles 2">
            <a:extLst>
              <a:ext uri="{FF2B5EF4-FFF2-40B4-BE49-F238E27FC236}">
                <a16:creationId xmlns:a16="http://schemas.microsoft.com/office/drawing/2014/main" xmlns="" id="{75712A5B-BBA8-4E79-BD2A-F2875704E3F1}"/>
              </a:ext>
            </a:extLst>
          </p:cNvPr>
          <p:cNvSpPr/>
          <p:nvPr/>
        </p:nvSpPr>
        <p:spPr>
          <a:xfrm rot="5400000">
            <a:off x="3403627" y="1570056"/>
            <a:ext cx="200674" cy="172995"/>
          </a:xfrm>
          <a:prstGeom prst="triangle">
            <a:avLst/>
          </a:prstGeom>
          <a:solidFill>
            <a:srgbClr val="C00000"/>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4" name="Rectángulo 3">
            <a:extLst>
              <a:ext uri="{FF2B5EF4-FFF2-40B4-BE49-F238E27FC236}">
                <a16:creationId xmlns:a16="http://schemas.microsoft.com/office/drawing/2014/main" xmlns="" id="{AB47BDD3-828A-49A7-B3B2-300FFE9714E0}"/>
              </a:ext>
            </a:extLst>
          </p:cNvPr>
          <p:cNvSpPr/>
          <p:nvPr/>
        </p:nvSpPr>
        <p:spPr>
          <a:xfrm>
            <a:off x="695326" y="866775"/>
            <a:ext cx="2561132" cy="5519511"/>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6" name="Rectángulo 5">
            <a:extLst>
              <a:ext uri="{FF2B5EF4-FFF2-40B4-BE49-F238E27FC236}">
                <a16:creationId xmlns:a16="http://schemas.microsoft.com/office/drawing/2014/main" xmlns="" id="{D4DE3F42-F2B5-46B1-9062-E99D0BB6C8D6}"/>
              </a:ext>
            </a:extLst>
          </p:cNvPr>
          <p:cNvSpPr/>
          <p:nvPr/>
        </p:nvSpPr>
        <p:spPr>
          <a:xfrm>
            <a:off x="3702657" y="4858327"/>
            <a:ext cx="7929933" cy="885822"/>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7" name="Rectángulo 6">
            <a:extLst>
              <a:ext uri="{FF2B5EF4-FFF2-40B4-BE49-F238E27FC236}">
                <a16:creationId xmlns:a16="http://schemas.microsoft.com/office/drawing/2014/main" xmlns="" id="{63262AF3-4778-48A2-A40E-EE47B25CA870}"/>
              </a:ext>
            </a:extLst>
          </p:cNvPr>
          <p:cNvSpPr/>
          <p:nvPr/>
        </p:nvSpPr>
        <p:spPr>
          <a:xfrm>
            <a:off x="3751470" y="1228150"/>
            <a:ext cx="7787281" cy="1045152"/>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8" name="Rectángulo 7">
            <a:extLst>
              <a:ext uri="{FF2B5EF4-FFF2-40B4-BE49-F238E27FC236}">
                <a16:creationId xmlns:a16="http://schemas.microsoft.com/office/drawing/2014/main" xmlns="" id="{655620AF-4EB4-45F0-8C02-C7C2EEE4F3D1}"/>
              </a:ext>
            </a:extLst>
          </p:cNvPr>
          <p:cNvSpPr/>
          <p:nvPr/>
        </p:nvSpPr>
        <p:spPr>
          <a:xfrm>
            <a:off x="1121706" y="2750252"/>
            <a:ext cx="2072142" cy="954107"/>
          </a:xfrm>
          <a:prstGeom prst="rect">
            <a:avLst/>
          </a:prstGeom>
        </p:spPr>
        <p:txBody>
          <a:bodyPr wrap="square">
            <a:spAutoFit/>
          </a:bodyPr>
          <a:lstStyle/>
          <a:p>
            <a:r>
              <a:rPr lang="es-PE" sz="1400" dirty="0"/>
              <a:t>Se evalúa a todas las IIEE para identificar posibles excedencias y/o requerimientos de plazas.</a:t>
            </a:r>
          </a:p>
        </p:txBody>
      </p:sp>
      <p:pic>
        <p:nvPicPr>
          <p:cNvPr id="9" name="Imagen 8">
            <a:extLst>
              <a:ext uri="{FF2B5EF4-FFF2-40B4-BE49-F238E27FC236}">
                <a16:creationId xmlns:a16="http://schemas.microsoft.com/office/drawing/2014/main" xmlns="" id="{2265EEBD-C536-47FD-B359-F14137A2A2B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0732" y="1311070"/>
            <a:ext cx="1190320" cy="1190320"/>
          </a:xfrm>
          <a:prstGeom prst="rect">
            <a:avLst/>
          </a:prstGeom>
        </p:spPr>
      </p:pic>
      <p:pic>
        <p:nvPicPr>
          <p:cNvPr id="11" name="Imagen 10">
            <a:extLst>
              <a:ext uri="{FF2B5EF4-FFF2-40B4-BE49-F238E27FC236}">
                <a16:creationId xmlns:a16="http://schemas.microsoft.com/office/drawing/2014/main" xmlns="" id="{41815A09-5689-4D58-916B-56266AC62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11347" y="1399090"/>
            <a:ext cx="684424" cy="684424"/>
          </a:xfrm>
          <a:prstGeom prst="rect">
            <a:avLst/>
          </a:prstGeom>
        </p:spPr>
      </p:pic>
      <p:sp>
        <p:nvSpPr>
          <p:cNvPr id="12" name="1 Rectángulo">
            <a:extLst>
              <a:ext uri="{FF2B5EF4-FFF2-40B4-BE49-F238E27FC236}">
                <a16:creationId xmlns:a16="http://schemas.microsoft.com/office/drawing/2014/main" xmlns="" id="{774BA12A-A1F7-4BB7-A2DD-961A39C45047}"/>
              </a:ext>
            </a:extLst>
          </p:cNvPr>
          <p:cNvSpPr/>
          <p:nvPr/>
        </p:nvSpPr>
        <p:spPr>
          <a:xfrm>
            <a:off x="5087090" y="5070404"/>
            <a:ext cx="3218997" cy="461665"/>
          </a:xfrm>
          <a:prstGeom prst="rect">
            <a:avLst/>
          </a:prstGeom>
        </p:spPr>
        <p:txBody>
          <a:bodyPr wrap="square">
            <a:spAutoFit/>
          </a:bodyPr>
          <a:lstStyle/>
          <a:p>
            <a:pPr algn="just"/>
            <a:r>
              <a:rPr lang="es-PE" sz="1200" dirty="0"/>
              <a:t>Si se evidencia excedencia en plazas vacantes estas son reubicadas en el acto.</a:t>
            </a:r>
          </a:p>
        </p:txBody>
      </p:sp>
      <p:pic>
        <p:nvPicPr>
          <p:cNvPr id="14" name="Imagen 13">
            <a:extLst>
              <a:ext uri="{FF2B5EF4-FFF2-40B4-BE49-F238E27FC236}">
                <a16:creationId xmlns:a16="http://schemas.microsoft.com/office/drawing/2014/main" xmlns="" id="{FB5F2B0B-9D15-4AB4-B9E9-37921233376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36661" y="4997112"/>
            <a:ext cx="626542" cy="626542"/>
          </a:xfrm>
          <a:prstGeom prst="rect">
            <a:avLst/>
          </a:prstGeom>
        </p:spPr>
      </p:pic>
      <p:sp>
        <p:nvSpPr>
          <p:cNvPr id="15" name="Triángulo isósceles 14">
            <a:extLst>
              <a:ext uri="{FF2B5EF4-FFF2-40B4-BE49-F238E27FC236}">
                <a16:creationId xmlns:a16="http://schemas.microsoft.com/office/drawing/2014/main" xmlns="" id="{BBEC4386-AE43-40D8-99F2-6A3E4A607329}"/>
              </a:ext>
            </a:extLst>
          </p:cNvPr>
          <p:cNvSpPr/>
          <p:nvPr/>
        </p:nvSpPr>
        <p:spPr>
          <a:xfrm rot="5400000">
            <a:off x="322207" y="246429"/>
            <a:ext cx="200674" cy="172995"/>
          </a:xfrm>
          <a:prstGeom prst="triangle">
            <a:avLst/>
          </a:prstGeom>
          <a:solidFill>
            <a:srgbClr val="C00000"/>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16" name="CuadroTexto 15">
            <a:extLst>
              <a:ext uri="{FF2B5EF4-FFF2-40B4-BE49-F238E27FC236}">
                <a16:creationId xmlns:a16="http://schemas.microsoft.com/office/drawing/2014/main" xmlns="" id="{7C39D95F-B8A3-465E-B691-1048D23EC70B}"/>
              </a:ext>
            </a:extLst>
          </p:cNvPr>
          <p:cNvSpPr txBox="1"/>
          <p:nvPr/>
        </p:nvSpPr>
        <p:spPr>
          <a:xfrm>
            <a:off x="1121706" y="3899653"/>
            <a:ext cx="1871873" cy="1815882"/>
          </a:xfrm>
          <a:prstGeom prst="rect">
            <a:avLst/>
          </a:prstGeom>
          <a:noFill/>
        </p:spPr>
        <p:txBody>
          <a:bodyPr wrap="square" rtlCol="0">
            <a:spAutoFit/>
          </a:bodyPr>
          <a:lstStyle/>
          <a:p>
            <a:pPr algn="just"/>
            <a:r>
              <a:rPr lang="es-PE" sz="1600" dirty="0">
                <a:solidFill>
                  <a:srgbClr val="C00000"/>
                </a:solidFill>
              </a:rPr>
              <a:t>En caso se evidencie excedencia de docentes nombrados, se implementa lo siguiente medidas:</a:t>
            </a:r>
          </a:p>
          <a:p>
            <a:pPr algn="just"/>
            <a:endParaRPr lang="es-PE" sz="1600" dirty="0">
              <a:solidFill>
                <a:srgbClr val="C00000"/>
              </a:solidFill>
            </a:endParaRPr>
          </a:p>
        </p:txBody>
      </p:sp>
      <p:sp>
        <p:nvSpPr>
          <p:cNvPr id="17" name="CuadroTexto 16">
            <a:extLst>
              <a:ext uri="{FF2B5EF4-FFF2-40B4-BE49-F238E27FC236}">
                <a16:creationId xmlns:a16="http://schemas.microsoft.com/office/drawing/2014/main" xmlns="" id="{1EBBD10D-3925-486F-B37B-BB1ECA1B5B07}"/>
              </a:ext>
            </a:extLst>
          </p:cNvPr>
          <p:cNvSpPr txBox="1"/>
          <p:nvPr/>
        </p:nvSpPr>
        <p:spPr>
          <a:xfrm>
            <a:off x="5024581" y="1358318"/>
            <a:ext cx="6263717" cy="1015663"/>
          </a:xfrm>
          <a:prstGeom prst="rect">
            <a:avLst/>
          </a:prstGeom>
        </p:spPr>
        <p:txBody>
          <a:bodyPr wrap="square">
            <a:spAutoFit/>
          </a:bodyPr>
          <a:lstStyle>
            <a:defPPr>
              <a:defRPr lang="es-PE"/>
            </a:defPPr>
            <a:lvl1pPr algn="just">
              <a:defRPr sz="1200"/>
            </a:lvl1pPr>
            <a:lvl2pPr marL="106363" lvl="1" algn="just">
              <a:defRPr sz="1200"/>
            </a:lvl2pPr>
          </a:lstStyle>
          <a:p>
            <a:r>
              <a:rPr lang="es-PE" dirty="0"/>
              <a:t>Si recae en una IE donde se identifica plazas excedentes ocupadas por personal nombrado, se aplica los criterios para determinar quien es el docente excedente de acuerdo a los lineamientos de la RVM N° 307-2019-MINEDU, y se procederá con el desplazamiento que corresponda (reasignación y/o reubicación).</a:t>
            </a:r>
          </a:p>
          <a:p>
            <a:endParaRPr lang="es-PE" dirty="0"/>
          </a:p>
        </p:txBody>
      </p:sp>
      <p:sp>
        <p:nvSpPr>
          <p:cNvPr id="18" name="Rectángulo 17">
            <a:extLst>
              <a:ext uri="{FF2B5EF4-FFF2-40B4-BE49-F238E27FC236}">
                <a16:creationId xmlns:a16="http://schemas.microsoft.com/office/drawing/2014/main" xmlns="" id="{329088BC-C7BF-4325-AD2E-7E86E3DC2533}"/>
              </a:ext>
            </a:extLst>
          </p:cNvPr>
          <p:cNvSpPr/>
          <p:nvPr/>
        </p:nvSpPr>
        <p:spPr>
          <a:xfrm>
            <a:off x="3751470" y="3082477"/>
            <a:ext cx="7881121" cy="885822"/>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9" name="1 Rectángulo">
            <a:extLst>
              <a:ext uri="{FF2B5EF4-FFF2-40B4-BE49-F238E27FC236}">
                <a16:creationId xmlns:a16="http://schemas.microsoft.com/office/drawing/2014/main" xmlns="" id="{846DD2D9-F2DE-47EE-A452-8C742D0C6041}"/>
              </a:ext>
            </a:extLst>
          </p:cNvPr>
          <p:cNvSpPr/>
          <p:nvPr/>
        </p:nvSpPr>
        <p:spPr>
          <a:xfrm>
            <a:off x="5024581" y="3294555"/>
            <a:ext cx="6320271" cy="461665"/>
          </a:xfrm>
          <a:prstGeom prst="rect">
            <a:avLst/>
          </a:prstGeom>
        </p:spPr>
        <p:txBody>
          <a:bodyPr wrap="square">
            <a:spAutoFit/>
          </a:bodyPr>
          <a:lstStyle/>
          <a:p>
            <a:pPr algn="just"/>
            <a:r>
              <a:rPr lang="es-PE" sz="1200" dirty="0"/>
              <a:t>Si se evidencia excedencia en plazas cubiertas por personal contratado o encargado estas serán reubicadas de acuerdo a los lineamientos de la RVM N° 307-2019-MINEDU.</a:t>
            </a:r>
          </a:p>
        </p:txBody>
      </p:sp>
      <p:pic>
        <p:nvPicPr>
          <p:cNvPr id="20" name="Imagen 19">
            <a:extLst>
              <a:ext uri="{FF2B5EF4-FFF2-40B4-BE49-F238E27FC236}">
                <a16:creationId xmlns:a16="http://schemas.microsoft.com/office/drawing/2014/main" xmlns="" id="{FDAB98E9-96FA-4670-BD63-ED8585D868F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36699" y="3188453"/>
            <a:ext cx="676031" cy="640019"/>
          </a:xfrm>
          <a:prstGeom prst="rect">
            <a:avLst/>
          </a:prstGeom>
        </p:spPr>
      </p:pic>
      <p:sp>
        <p:nvSpPr>
          <p:cNvPr id="21" name="Triángulo isósceles 20">
            <a:extLst>
              <a:ext uri="{FF2B5EF4-FFF2-40B4-BE49-F238E27FC236}">
                <a16:creationId xmlns:a16="http://schemas.microsoft.com/office/drawing/2014/main" xmlns="" id="{C1BCD00D-9A8A-41E5-8C4E-03E1011BA4EF}"/>
              </a:ext>
            </a:extLst>
          </p:cNvPr>
          <p:cNvSpPr/>
          <p:nvPr/>
        </p:nvSpPr>
        <p:spPr>
          <a:xfrm rot="5400000">
            <a:off x="3403627" y="3399528"/>
            <a:ext cx="200674" cy="172995"/>
          </a:xfrm>
          <a:prstGeom prst="triangle">
            <a:avLst/>
          </a:prstGeom>
          <a:solidFill>
            <a:srgbClr val="C00000"/>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2" name="Triángulo isósceles 21">
            <a:extLst>
              <a:ext uri="{FF2B5EF4-FFF2-40B4-BE49-F238E27FC236}">
                <a16:creationId xmlns:a16="http://schemas.microsoft.com/office/drawing/2014/main" xmlns="" id="{750933EC-6693-44CC-876C-C02ABDEF39F4}"/>
              </a:ext>
            </a:extLst>
          </p:cNvPr>
          <p:cNvSpPr/>
          <p:nvPr/>
        </p:nvSpPr>
        <p:spPr>
          <a:xfrm rot="5400000">
            <a:off x="3403627" y="5139534"/>
            <a:ext cx="200674" cy="172995"/>
          </a:xfrm>
          <a:prstGeom prst="triangle">
            <a:avLst/>
          </a:prstGeom>
          <a:solidFill>
            <a:srgbClr val="C00000"/>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Tree>
    <p:extLst>
      <p:ext uri="{BB962C8B-B14F-4D97-AF65-F5344CB8AC3E}">
        <p14:creationId xmlns:p14="http://schemas.microsoft.com/office/powerpoint/2010/main" val="2133590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ector recto 1">
            <a:extLst>
              <a:ext uri="{FF2B5EF4-FFF2-40B4-BE49-F238E27FC236}">
                <a16:creationId xmlns:a16="http://schemas.microsoft.com/office/drawing/2014/main" xmlns="" id="{E3269C06-525F-4607-8D8E-016F2D814FF9}"/>
              </a:ext>
            </a:extLst>
          </p:cNvPr>
          <p:cNvCxnSpPr>
            <a:cxnSpLocks/>
          </p:cNvCxnSpPr>
          <p:nvPr/>
        </p:nvCxnSpPr>
        <p:spPr>
          <a:xfrm flipV="1">
            <a:off x="5932546" y="1172614"/>
            <a:ext cx="1188854" cy="525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 name="Conector recto 2">
            <a:extLst>
              <a:ext uri="{FF2B5EF4-FFF2-40B4-BE49-F238E27FC236}">
                <a16:creationId xmlns:a16="http://schemas.microsoft.com/office/drawing/2014/main" xmlns="" id="{4987A651-46DD-4F58-8963-6E715D42D845}"/>
              </a:ext>
            </a:extLst>
          </p:cNvPr>
          <p:cNvCxnSpPr>
            <a:cxnSpLocks/>
          </p:cNvCxnSpPr>
          <p:nvPr/>
        </p:nvCxnSpPr>
        <p:spPr>
          <a:xfrm flipV="1">
            <a:off x="5932546" y="2348834"/>
            <a:ext cx="1188854" cy="525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Conector recto 3">
            <a:extLst>
              <a:ext uri="{FF2B5EF4-FFF2-40B4-BE49-F238E27FC236}">
                <a16:creationId xmlns:a16="http://schemas.microsoft.com/office/drawing/2014/main" xmlns="" id="{5B80323C-A29D-409E-AC5E-7D94D02A589B}"/>
              </a:ext>
            </a:extLst>
          </p:cNvPr>
          <p:cNvCxnSpPr>
            <a:cxnSpLocks/>
          </p:cNvCxnSpPr>
          <p:nvPr/>
        </p:nvCxnSpPr>
        <p:spPr>
          <a:xfrm flipV="1">
            <a:off x="5932546" y="3468002"/>
            <a:ext cx="1188854" cy="525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Conector recto 4">
            <a:extLst>
              <a:ext uri="{FF2B5EF4-FFF2-40B4-BE49-F238E27FC236}">
                <a16:creationId xmlns:a16="http://schemas.microsoft.com/office/drawing/2014/main" xmlns="" id="{B9258577-C679-4B88-9E3C-2CCC2D9DE7F9}"/>
              </a:ext>
            </a:extLst>
          </p:cNvPr>
          <p:cNvCxnSpPr>
            <a:cxnSpLocks/>
          </p:cNvCxnSpPr>
          <p:nvPr/>
        </p:nvCxnSpPr>
        <p:spPr>
          <a:xfrm flipV="1">
            <a:off x="5932546" y="4646288"/>
            <a:ext cx="1188854" cy="525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7" name="Rectángulo 6">
            <a:extLst>
              <a:ext uri="{FF2B5EF4-FFF2-40B4-BE49-F238E27FC236}">
                <a16:creationId xmlns:a16="http://schemas.microsoft.com/office/drawing/2014/main" xmlns="" id="{0AA9639A-4F22-4F37-8ED5-3FAA213D27E7}"/>
              </a:ext>
            </a:extLst>
          </p:cNvPr>
          <p:cNvSpPr/>
          <p:nvPr/>
        </p:nvSpPr>
        <p:spPr>
          <a:xfrm>
            <a:off x="7098481" y="3020511"/>
            <a:ext cx="4669626" cy="1080295"/>
          </a:xfrm>
          <a:prstGeom prst="rect">
            <a:avLst/>
          </a:prstGeom>
          <a:solidFill>
            <a:schemeClr val="bg1">
              <a:lumMod val="95000"/>
            </a:schemeClr>
          </a:solidFill>
          <a:ln>
            <a:solidFill>
              <a:srgbClr val="9F9F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8" name="Rectángulo 7">
            <a:extLst>
              <a:ext uri="{FF2B5EF4-FFF2-40B4-BE49-F238E27FC236}">
                <a16:creationId xmlns:a16="http://schemas.microsoft.com/office/drawing/2014/main" xmlns="" id="{61A17146-009B-4895-924E-A2924019F210}"/>
              </a:ext>
            </a:extLst>
          </p:cNvPr>
          <p:cNvSpPr/>
          <p:nvPr/>
        </p:nvSpPr>
        <p:spPr>
          <a:xfrm>
            <a:off x="7098481" y="4193124"/>
            <a:ext cx="4669626" cy="1080295"/>
          </a:xfrm>
          <a:prstGeom prst="rect">
            <a:avLst/>
          </a:prstGeom>
          <a:solidFill>
            <a:schemeClr val="bg1">
              <a:lumMod val="95000"/>
            </a:schemeClr>
          </a:solidFill>
          <a:ln>
            <a:solidFill>
              <a:srgbClr val="9F9F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9" name="Rectángulo 8">
            <a:extLst>
              <a:ext uri="{FF2B5EF4-FFF2-40B4-BE49-F238E27FC236}">
                <a16:creationId xmlns:a16="http://schemas.microsoft.com/office/drawing/2014/main" xmlns="" id="{A11A38ED-FCB8-4482-96B6-6926153ED878}"/>
              </a:ext>
            </a:extLst>
          </p:cNvPr>
          <p:cNvSpPr/>
          <p:nvPr/>
        </p:nvSpPr>
        <p:spPr>
          <a:xfrm>
            <a:off x="579602" y="5403838"/>
            <a:ext cx="11188505" cy="984262"/>
          </a:xfrm>
          <a:prstGeom prst="rect">
            <a:avLst/>
          </a:prstGeom>
          <a:solidFill>
            <a:schemeClr val="bg1">
              <a:lumMod val="95000"/>
            </a:schemeClr>
          </a:solidFill>
          <a:ln>
            <a:solidFill>
              <a:srgbClr val="9F9F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0" name="Rectángulo 2">
            <a:extLst>
              <a:ext uri="{FF2B5EF4-FFF2-40B4-BE49-F238E27FC236}">
                <a16:creationId xmlns:a16="http://schemas.microsoft.com/office/drawing/2014/main" xmlns="" id="{39E0A5CF-ED60-4351-922F-6A67C5891126}"/>
              </a:ext>
            </a:extLst>
          </p:cNvPr>
          <p:cNvSpPr/>
          <p:nvPr/>
        </p:nvSpPr>
        <p:spPr>
          <a:xfrm>
            <a:off x="7121400" y="3104266"/>
            <a:ext cx="4646707" cy="1014380"/>
          </a:xfrm>
          <a:prstGeom prst="rect">
            <a:avLst/>
          </a:prstGeom>
        </p:spPr>
        <p:txBody>
          <a:bodyPr wrap="square">
            <a:spAutoFit/>
          </a:bodyPr>
          <a:lstStyle/>
          <a:p>
            <a:pPr algn="just">
              <a:lnSpc>
                <a:spcPct val="107000"/>
              </a:lnSpc>
              <a:spcAft>
                <a:spcPts val="0"/>
              </a:spcAft>
              <a:buClr>
                <a:srgbClr val="C00000"/>
              </a:buClr>
            </a:pPr>
            <a:r>
              <a:rPr lang="es-PE" sz="1400" dirty="0">
                <a:ea typeface="Calibri" panose="020F0502020204030204" pitchFamily="34" charset="0"/>
                <a:cs typeface="Times New Roman" panose="02020603050405020304" pitchFamily="18" charset="0"/>
              </a:rPr>
              <a:t>En este caso se la CORA UGEL podría reubicar al docente (plaza y persona). Debiendo tener en cuenta que al momento de aprobar el CH en dicha IE se le debe de rebajar las 25 </a:t>
            </a:r>
            <a:r>
              <a:rPr lang="es-PE" sz="1400" dirty="0" err="1">
                <a:ea typeface="Calibri" panose="020F0502020204030204" pitchFamily="34" charset="0"/>
                <a:cs typeface="Times New Roman" panose="02020603050405020304" pitchFamily="18" charset="0"/>
              </a:rPr>
              <a:t>hrs</a:t>
            </a:r>
            <a:r>
              <a:rPr lang="es-PE" sz="1400" dirty="0">
                <a:ea typeface="Calibri" panose="020F0502020204030204" pitchFamily="34" charset="0"/>
                <a:cs typeface="Times New Roman" panose="02020603050405020304" pitchFamily="18" charset="0"/>
              </a:rPr>
              <a:t> de su techo presupuestal para ser asignado a otra IE</a:t>
            </a:r>
            <a:endParaRPr lang="es-PE" sz="1400" dirty="0"/>
          </a:p>
        </p:txBody>
      </p:sp>
      <p:sp>
        <p:nvSpPr>
          <p:cNvPr id="11" name="Rectángulo 10">
            <a:extLst>
              <a:ext uri="{FF2B5EF4-FFF2-40B4-BE49-F238E27FC236}">
                <a16:creationId xmlns:a16="http://schemas.microsoft.com/office/drawing/2014/main" xmlns="" id="{CF5D7A72-AEA7-459B-9BCB-83AFD913A50C}"/>
              </a:ext>
            </a:extLst>
          </p:cNvPr>
          <p:cNvSpPr/>
          <p:nvPr/>
        </p:nvSpPr>
        <p:spPr>
          <a:xfrm>
            <a:off x="7098481" y="1932976"/>
            <a:ext cx="4669626" cy="1002429"/>
          </a:xfrm>
          <a:prstGeom prst="rect">
            <a:avLst/>
          </a:prstGeom>
          <a:solidFill>
            <a:schemeClr val="bg1">
              <a:lumMod val="95000"/>
            </a:schemeClr>
          </a:solidFill>
          <a:ln>
            <a:solidFill>
              <a:srgbClr val="9F9F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1400" dirty="0"/>
          </a:p>
        </p:txBody>
      </p:sp>
      <p:sp>
        <p:nvSpPr>
          <p:cNvPr id="12" name="Rectángulo 11">
            <a:extLst>
              <a:ext uri="{FF2B5EF4-FFF2-40B4-BE49-F238E27FC236}">
                <a16:creationId xmlns:a16="http://schemas.microsoft.com/office/drawing/2014/main" xmlns="" id="{DA5F0802-43C8-4667-A9F1-57462F08BD31}"/>
              </a:ext>
            </a:extLst>
          </p:cNvPr>
          <p:cNvSpPr/>
          <p:nvPr/>
        </p:nvSpPr>
        <p:spPr>
          <a:xfrm>
            <a:off x="7098481" y="812966"/>
            <a:ext cx="4669626" cy="829541"/>
          </a:xfrm>
          <a:prstGeom prst="rect">
            <a:avLst/>
          </a:prstGeom>
          <a:solidFill>
            <a:schemeClr val="bg1">
              <a:lumMod val="95000"/>
            </a:schemeClr>
          </a:solidFill>
          <a:ln>
            <a:solidFill>
              <a:srgbClr val="9F9F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3" name="Rectángulo 12">
            <a:extLst>
              <a:ext uri="{FF2B5EF4-FFF2-40B4-BE49-F238E27FC236}">
                <a16:creationId xmlns:a16="http://schemas.microsoft.com/office/drawing/2014/main" xmlns="" id="{C201E39B-4DD8-4C33-8226-4F79C5C8F77C}"/>
              </a:ext>
            </a:extLst>
          </p:cNvPr>
          <p:cNvSpPr/>
          <p:nvPr/>
        </p:nvSpPr>
        <p:spPr>
          <a:xfrm>
            <a:off x="1162974" y="680674"/>
            <a:ext cx="5230072" cy="1080295"/>
          </a:xfrm>
          <a:prstGeom prst="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4" name="Rectángulo 13">
            <a:extLst>
              <a:ext uri="{FF2B5EF4-FFF2-40B4-BE49-F238E27FC236}">
                <a16:creationId xmlns:a16="http://schemas.microsoft.com/office/drawing/2014/main" xmlns="" id="{04533825-23E8-4155-A0BE-045F1594C6D6}"/>
              </a:ext>
            </a:extLst>
          </p:cNvPr>
          <p:cNvSpPr/>
          <p:nvPr/>
        </p:nvSpPr>
        <p:spPr>
          <a:xfrm>
            <a:off x="1162974" y="1855111"/>
            <a:ext cx="5230072" cy="1080295"/>
          </a:xfrm>
          <a:prstGeom prst="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5" name="Rectángulo 14">
            <a:extLst>
              <a:ext uri="{FF2B5EF4-FFF2-40B4-BE49-F238E27FC236}">
                <a16:creationId xmlns:a16="http://schemas.microsoft.com/office/drawing/2014/main" xmlns="" id="{72258C1E-404A-413F-8111-0691BBAB6C89}"/>
              </a:ext>
            </a:extLst>
          </p:cNvPr>
          <p:cNvSpPr/>
          <p:nvPr/>
        </p:nvSpPr>
        <p:spPr>
          <a:xfrm>
            <a:off x="1162974" y="3020511"/>
            <a:ext cx="5230072" cy="1080295"/>
          </a:xfrm>
          <a:prstGeom prst="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16" name="Rectángulo 15">
            <a:extLst>
              <a:ext uri="{FF2B5EF4-FFF2-40B4-BE49-F238E27FC236}">
                <a16:creationId xmlns:a16="http://schemas.microsoft.com/office/drawing/2014/main" xmlns="" id="{32834995-080E-4465-BDAB-AEA69384D902}"/>
              </a:ext>
            </a:extLst>
          </p:cNvPr>
          <p:cNvSpPr/>
          <p:nvPr/>
        </p:nvSpPr>
        <p:spPr>
          <a:xfrm>
            <a:off x="1162974" y="4193124"/>
            <a:ext cx="5230072" cy="1080295"/>
          </a:xfrm>
          <a:prstGeom prst="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8" name="CuadroTexto 17">
            <a:extLst>
              <a:ext uri="{FF2B5EF4-FFF2-40B4-BE49-F238E27FC236}">
                <a16:creationId xmlns:a16="http://schemas.microsoft.com/office/drawing/2014/main" xmlns="" id="{BB9EB88A-6AE3-43C6-8EE8-A37538983412}"/>
              </a:ext>
            </a:extLst>
          </p:cNvPr>
          <p:cNvSpPr txBox="1"/>
          <p:nvPr/>
        </p:nvSpPr>
        <p:spPr>
          <a:xfrm>
            <a:off x="582402" y="117484"/>
            <a:ext cx="5293231" cy="430887"/>
          </a:xfrm>
          <a:prstGeom prst="rect">
            <a:avLst/>
          </a:prstGeom>
          <a:noFill/>
        </p:spPr>
        <p:txBody>
          <a:bodyPr wrap="square" rtlCol="0">
            <a:spAutoFit/>
          </a:bodyPr>
          <a:lstStyle/>
          <a:p>
            <a:pPr algn="just"/>
            <a:r>
              <a:rPr lang="es-ES" sz="2200" dirty="0">
                <a:solidFill>
                  <a:srgbClr val="C00000"/>
                </a:solidFill>
                <a:latin typeface="Stag Book" panose="02000503060000020004" pitchFamily="50" charset="0"/>
              </a:rPr>
              <a:t>Conoce algunas casuísticas</a:t>
            </a:r>
          </a:p>
        </p:txBody>
      </p:sp>
      <p:sp>
        <p:nvSpPr>
          <p:cNvPr id="19" name="Triángulo isósceles 18">
            <a:extLst>
              <a:ext uri="{FF2B5EF4-FFF2-40B4-BE49-F238E27FC236}">
                <a16:creationId xmlns:a16="http://schemas.microsoft.com/office/drawing/2014/main" xmlns="" id="{B0649A1B-818F-4466-848E-C67DCCC0F989}"/>
              </a:ext>
            </a:extLst>
          </p:cNvPr>
          <p:cNvSpPr/>
          <p:nvPr/>
        </p:nvSpPr>
        <p:spPr>
          <a:xfrm rot="5400000">
            <a:off x="395567" y="231042"/>
            <a:ext cx="200674" cy="172995"/>
          </a:xfrm>
          <a:prstGeom prst="triangle">
            <a:avLst/>
          </a:prstGeom>
          <a:solidFill>
            <a:srgbClr val="C00000"/>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0" name="Rectángulo 19">
            <a:extLst>
              <a:ext uri="{FF2B5EF4-FFF2-40B4-BE49-F238E27FC236}">
                <a16:creationId xmlns:a16="http://schemas.microsoft.com/office/drawing/2014/main" xmlns="" id="{EEDEA83D-7234-454C-99AD-DC17884178BC}"/>
              </a:ext>
            </a:extLst>
          </p:cNvPr>
          <p:cNvSpPr/>
          <p:nvPr/>
        </p:nvSpPr>
        <p:spPr>
          <a:xfrm>
            <a:off x="1162974" y="780272"/>
            <a:ext cx="5230072" cy="783869"/>
          </a:xfrm>
          <a:prstGeom prst="rect">
            <a:avLst/>
          </a:prstGeom>
        </p:spPr>
        <p:txBody>
          <a:bodyPr wrap="square">
            <a:spAutoFit/>
          </a:bodyPr>
          <a:lstStyle/>
          <a:p>
            <a:pPr algn="just">
              <a:lnSpc>
                <a:spcPct val="107000"/>
              </a:lnSpc>
              <a:spcAft>
                <a:spcPts val="0"/>
              </a:spcAft>
              <a:buClr>
                <a:srgbClr val="C00000"/>
              </a:buClr>
            </a:pPr>
            <a:r>
              <a:rPr lang="es-PE" sz="1400" dirty="0">
                <a:ea typeface="Calibri" panose="020F0502020204030204" pitchFamily="34" charset="0"/>
                <a:cs typeface="Times New Roman" panose="02020603050405020304" pitchFamily="18" charset="0"/>
              </a:rPr>
              <a:t>En el año 2021 la IE evaluada cuenta con 6 plazas docentes cubiertas por personal nombrado declarándose excedente a 1 docente. ¿</a:t>
            </a:r>
            <a:r>
              <a:rPr lang="es-PE" sz="1400" b="1" dirty="0">
                <a:ea typeface="Calibri" panose="020F0502020204030204" pitchFamily="34" charset="0"/>
                <a:cs typeface="Times New Roman" panose="02020603050405020304" pitchFamily="18" charset="0"/>
              </a:rPr>
              <a:t>Qué corresponde</a:t>
            </a:r>
            <a:r>
              <a:rPr lang="es-PE" sz="1400" dirty="0">
                <a:ea typeface="Calibri" panose="020F0502020204030204" pitchFamily="34" charset="0"/>
                <a:cs typeface="Times New Roman" panose="02020603050405020304" pitchFamily="18" charset="0"/>
              </a:rPr>
              <a:t>?</a:t>
            </a:r>
          </a:p>
        </p:txBody>
      </p:sp>
      <p:sp>
        <p:nvSpPr>
          <p:cNvPr id="21" name="Rectángulo 2">
            <a:extLst>
              <a:ext uri="{FF2B5EF4-FFF2-40B4-BE49-F238E27FC236}">
                <a16:creationId xmlns:a16="http://schemas.microsoft.com/office/drawing/2014/main" xmlns="" id="{37FD263A-AD6A-4DE2-92B9-56A56C5BD022}"/>
              </a:ext>
            </a:extLst>
          </p:cNvPr>
          <p:cNvSpPr/>
          <p:nvPr/>
        </p:nvSpPr>
        <p:spPr>
          <a:xfrm>
            <a:off x="7121400" y="894113"/>
            <a:ext cx="4646707" cy="783869"/>
          </a:xfrm>
          <a:prstGeom prst="rect">
            <a:avLst/>
          </a:prstGeom>
        </p:spPr>
        <p:txBody>
          <a:bodyPr wrap="square">
            <a:spAutoFit/>
          </a:bodyPr>
          <a:lstStyle/>
          <a:p>
            <a:pPr algn="just">
              <a:lnSpc>
                <a:spcPct val="107000"/>
              </a:lnSpc>
              <a:spcAft>
                <a:spcPts val="0"/>
              </a:spcAft>
              <a:buClr>
                <a:srgbClr val="C00000"/>
              </a:buClr>
            </a:pPr>
            <a:r>
              <a:rPr lang="es-PE" sz="1400" dirty="0">
                <a:ea typeface="Calibri" panose="020F0502020204030204" pitchFamily="34" charset="0"/>
                <a:cs typeface="Times New Roman" panose="02020603050405020304" pitchFamily="18" charset="0"/>
              </a:rPr>
              <a:t>Se debe establecer que profesor es el excedente y de allí en acto publico reasignar y/o reubicar, teniendo en cuenta que debe de ser a una IE geográficamente cercana. </a:t>
            </a:r>
          </a:p>
        </p:txBody>
      </p:sp>
      <p:sp>
        <p:nvSpPr>
          <p:cNvPr id="22" name="Rectángulo 2">
            <a:extLst>
              <a:ext uri="{FF2B5EF4-FFF2-40B4-BE49-F238E27FC236}">
                <a16:creationId xmlns:a16="http://schemas.microsoft.com/office/drawing/2014/main" xmlns="" id="{11B9AEE9-3041-4AB7-9063-824CF2D4BB11}"/>
              </a:ext>
            </a:extLst>
          </p:cNvPr>
          <p:cNvSpPr/>
          <p:nvPr/>
        </p:nvSpPr>
        <p:spPr>
          <a:xfrm>
            <a:off x="1162974" y="1785833"/>
            <a:ext cx="5230072" cy="1014380"/>
          </a:xfrm>
          <a:prstGeom prst="rect">
            <a:avLst/>
          </a:prstGeom>
        </p:spPr>
        <p:txBody>
          <a:bodyPr wrap="square">
            <a:spAutoFit/>
          </a:bodyPr>
          <a:lstStyle/>
          <a:p>
            <a:pPr algn="just">
              <a:lnSpc>
                <a:spcPct val="107000"/>
              </a:lnSpc>
              <a:spcAft>
                <a:spcPts val="0"/>
              </a:spcAft>
              <a:buClr>
                <a:srgbClr val="C00000"/>
              </a:buClr>
            </a:pPr>
            <a:r>
              <a:rPr lang="es-PE" sz="1400" dirty="0">
                <a:ea typeface="Calibri" panose="020F0502020204030204" pitchFamily="34" charset="0"/>
                <a:cs typeface="Times New Roman" panose="02020603050405020304" pitchFamily="18" charset="0"/>
              </a:rPr>
              <a:t>En el año 2021 la IE evaluada cuenta con 6 plazas docentes cubiertas por personal nombrado declarándose excedente a 1 docente. La CORA UGEL cuenta con una IE en un ámbito geográficamente cercana para el desplazamiento con una plaza eventual.  ¿</a:t>
            </a:r>
            <a:r>
              <a:rPr lang="es-PE" sz="1400" b="1" dirty="0">
                <a:ea typeface="Calibri" panose="020F0502020204030204" pitchFamily="34" charset="0"/>
                <a:cs typeface="Times New Roman" panose="02020603050405020304" pitchFamily="18" charset="0"/>
              </a:rPr>
              <a:t>Qué corresponde</a:t>
            </a:r>
            <a:r>
              <a:rPr lang="es-PE" sz="1400" dirty="0">
                <a:ea typeface="Calibri" panose="020F0502020204030204" pitchFamily="34" charset="0"/>
                <a:cs typeface="Times New Roman" panose="02020603050405020304" pitchFamily="18" charset="0"/>
              </a:rPr>
              <a:t>?</a:t>
            </a:r>
            <a:endParaRPr lang="es-PE" sz="1400" dirty="0"/>
          </a:p>
        </p:txBody>
      </p:sp>
      <p:sp>
        <p:nvSpPr>
          <p:cNvPr id="23" name="Rectángulo 2">
            <a:extLst>
              <a:ext uri="{FF2B5EF4-FFF2-40B4-BE49-F238E27FC236}">
                <a16:creationId xmlns:a16="http://schemas.microsoft.com/office/drawing/2014/main" xmlns="" id="{A48655E1-1588-432E-8B74-B4538295CDEB}"/>
              </a:ext>
            </a:extLst>
          </p:cNvPr>
          <p:cNvSpPr/>
          <p:nvPr/>
        </p:nvSpPr>
        <p:spPr>
          <a:xfrm>
            <a:off x="7121400" y="1985995"/>
            <a:ext cx="4646707" cy="1014380"/>
          </a:xfrm>
          <a:prstGeom prst="rect">
            <a:avLst/>
          </a:prstGeom>
        </p:spPr>
        <p:txBody>
          <a:bodyPr wrap="square">
            <a:spAutoFit/>
          </a:bodyPr>
          <a:lstStyle/>
          <a:p>
            <a:pPr algn="just">
              <a:lnSpc>
                <a:spcPct val="107000"/>
              </a:lnSpc>
              <a:spcAft>
                <a:spcPts val="0"/>
              </a:spcAft>
              <a:buClr>
                <a:srgbClr val="C00000"/>
              </a:buClr>
            </a:pPr>
            <a:r>
              <a:rPr lang="es-PE" sz="1400" dirty="0">
                <a:ea typeface="Calibri" panose="020F0502020204030204" pitchFamily="34" charset="0"/>
                <a:cs typeface="Times New Roman" panose="02020603050405020304" pitchFamily="18" charset="0"/>
              </a:rPr>
              <a:t>En este caso se la CORA UGEL debe reubicar la plaza eventual a otra IE donde registre requerimiento, y proceder con reubicar al docente (plaza y persona) a la IE de donde se reubico la plaza eventual. </a:t>
            </a:r>
            <a:endParaRPr lang="es-PE" sz="1400" dirty="0"/>
          </a:p>
        </p:txBody>
      </p:sp>
      <p:sp>
        <p:nvSpPr>
          <p:cNvPr id="24" name="Rectángulo 2">
            <a:extLst>
              <a:ext uri="{FF2B5EF4-FFF2-40B4-BE49-F238E27FC236}">
                <a16:creationId xmlns:a16="http://schemas.microsoft.com/office/drawing/2014/main" xmlns="" id="{2E3C5A06-BB32-46BC-ACF6-DFA607C9F9F2}"/>
              </a:ext>
            </a:extLst>
          </p:cNvPr>
          <p:cNvSpPr/>
          <p:nvPr/>
        </p:nvSpPr>
        <p:spPr>
          <a:xfrm>
            <a:off x="1192002" y="2982612"/>
            <a:ext cx="5201044" cy="1244893"/>
          </a:xfrm>
          <a:prstGeom prst="rect">
            <a:avLst/>
          </a:prstGeom>
        </p:spPr>
        <p:txBody>
          <a:bodyPr wrap="square">
            <a:spAutoFit/>
          </a:bodyPr>
          <a:lstStyle/>
          <a:p>
            <a:pPr algn="just">
              <a:lnSpc>
                <a:spcPct val="107000"/>
              </a:lnSpc>
              <a:spcAft>
                <a:spcPts val="0"/>
              </a:spcAft>
              <a:buClr>
                <a:srgbClr val="C00000"/>
              </a:buClr>
            </a:pPr>
            <a:r>
              <a:rPr lang="es-PE" sz="1400" dirty="0">
                <a:ea typeface="Calibri" panose="020F0502020204030204" pitchFamily="34" charset="0"/>
                <a:cs typeface="Times New Roman" panose="02020603050405020304" pitchFamily="18" charset="0"/>
              </a:rPr>
              <a:t>En el año 2021 la IE evaluada cuenta con 6 plazas docentes cubiertas por personal nombrado declarándose excedente a 1 docente. La CORA UGEL cuenta con una IE en un ámbito geográficamente cercana para el desplazamiento con un contrato por 25 </a:t>
            </a:r>
            <a:r>
              <a:rPr lang="es-PE" sz="1400" dirty="0" err="1">
                <a:ea typeface="Calibri" panose="020F0502020204030204" pitchFamily="34" charset="0"/>
                <a:cs typeface="Times New Roman" panose="02020603050405020304" pitchFamily="18" charset="0"/>
              </a:rPr>
              <a:t>hrs</a:t>
            </a:r>
            <a:r>
              <a:rPr lang="es-PE" sz="1400" dirty="0">
                <a:ea typeface="Calibri" panose="020F0502020204030204" pitchFamily="34" charset="0"/>
                <a:cs typeface="Times New Roman" panose="02020603050405020304" pitchFamily="18" charset="0"/>
              </a:rPr>
              <a:t> de la misma especialidad del profesor nombrado.  ¿</a:t>
            </a:r>
            <a:r>
              <a:rPr lang="es-PE" sz="1400" b="1" dirty="0">
                <a:ea typeface="Calibri" panose="020F0502020204030204" pitchFamily="34" charset="0"/>
                <a:cs typeface="Times New Roman" panose="02020603050405020304" pitchFamily="18" charset="0"/>
              </a:rPr>
              <a:t>Qué corresponde</a:t>
            </a:r>
            <a:r>
              <a:rPr lang="es-PE" sz="1400" dirty="0">
                <a:ea typeface="Calibri" panose="020F0502020204030204" pitchFamily="34" charset="0"/>
                <a:cs typeface="Times New Roman" panose="02020603050405020304" pitchFamily="18" charset="0"/>
              </a:rPr>
              <a:t>?</a:t>
            </a:r>
            <a:endParaRPr lang="es-PE" sz="1400" dirty="0"/>
          </a:p>
        </p:txBody>
      </p:sp>
      <p:sp>
        <p:nvSpPr>
          <p:cNvPr id="25" name="Rectángulo 2">
            <a:extLst>
              <a:ext uri="{FF2B5EF4-FFF2-40B4-BE49-F238E27FC236}">
                <a16:creationId xmlns:a16="http://schemas.microsoft.com/office/drawing/2014/main" xmlns="" id="{1EB3F31A-ED8F-4997-9F75-072D979078B6}"/>
              </a:ext>
            </a:extLst>
          </p:cNvPr>
          <p:cNvSpPr/>
          <p:nvPr/>
        </p:nvSpPr>
        <p:spPr>
          <a:xfrm>
            <a:off x="1162974" y="4322538"/>
            <a:ext cx="5230072" cy="783869"/>
          </a:xfrm>
          <a:prstGeom prst="rect">
            <a:avLst/>
          </a:prstGeom>
        </p:spPr>
        <p:txBody>
          <a:bodyPr wrap="square">
            <a:spAutoFit/>
          </a:bodyPr>
          <a:lstStyle/>
          <a:p>
            <a:pPr algn="just">
              <a:lnSpc>
                <a:spcPct val="107000"/>
              </a:lnSpc>
              <a:spcAft>
                <a:spcPts val="0"/>
              </a:spcAft>
              <a:buClr>
                <a:srgbClr val="C00000"/>
              </a:buClr>
            </a:pPr>
            <a:r>
              <a:rPr lang="es-PE" sz="1400" dirty="0">
                <a:ea typeface="Calibri" panose="020F0502020204030204" pitchFamily="34" charset="0"/>
                <a:cs typeface="Times New Roman" panose="02020603050405020304" pitchFamily="18" charset="0"/>
              </a:rPr>
              <a:t>En el año 2021 la IE evaluada cuenta con 6 plazas docentes de las cuales 5 son cubiertas por nombramiento y 1 por contrato, en la «EE» se evidencia excedencia. ¿</a:t>
            </a:r>
            <a:r>
              <a:rPr lang="es-PE" sz="1400" b="1" dirty="0">
                <a:ea typeface="Calibri" panose="020F0502020204030204" pitchFamily="34" charset="0"/>
                <a:cs typeface="Times New Roman" panose="02020603050405020304" pitchFamily="18" charset="0"/>
              </a:rPr>
              <a:t>Qué procede</a:t>
            </a:r>
            <a:r>
              <a:rPr lang="es-PE" sz="1400" dirty="0">
                <a:ea typeface="Calibri" panose="020F0502020204030204" pitchFamily="34" charset="0"/>
                <a:cs typeface="Times New Roman" panose="02020603050405020304" pitchFamily="18" charset="0"/>
              </a:rPr>
              <a:t>?</a:t>
            </a:r>
            <a:endParaRPr lang="es-PE" sz="1400" dirty="0"/>
          </a:p>
        </p:txBody>
      </p:sp>
      <p:sp>
        <p:nvSpPr>
          <p:cNvPr id="26" name="Rectángulo 2">
            <a:extLst>
              <a:ext uri="{FF2B5EF4-FFF2-40B4-BE49-F238E27FC236}">
                <a16:creationId xmlns:a16="http://schemas.microsoft.com/office/drawing/2014/main" xmlns="" id="{8CE73B5F-4219-4F2F-8DDE-E7F8906CB7DA}"/>
              </a:ext>
            </a:extLst>
          </p:cNvPr>
          <p:cNvSpPr/>
          <p:nvPr/>
        </p:nvSpPr>
        <p:spPr>
          <a:xfrm>
            <a:off x="7225058" y="4439787"/>
            <a:ext cx="4439391" cy="553357"/>
          </a:xfrm>
          <a:prstGeom prst="rect">
            <a:avLst/>
          </a:prstGeom>
        </p:spPr>
        <p:txBody>
          <a:bodyPr wrap="square">
            <a:spAutoFit/>
          </a:bodyPr>
          <a:lstStyle/>
          <a:p>
            <a:pPr algn="just">
              <a:lnSpc>
                <a:spcPct val="107000"/>
              </a:lnSpc>
              <a:spcAft>
                <a:spcPts val="0"/>
              </a:spcAft>
              <a:buClr>
                <a:srgbClr val="C00000"/>
              </a:buClr>
            </a:pPr>
            <a:r>
              <a:rPr lang="es-PE" sz="1400" dirty="0">
                <a:ea typeface="Calibri" panose="020F0502020204030204" pitchFamily="34" charset="0"/>
                <a:cs typeface="Times New Roman" panose="02020603050405020304" pitchFamily="18" charset="0"/>
              </a:rPr>
              <a:t>Se procede con la reubicación de la plaza cubierta por contrato, la misma que será con vigencia del año siguiente. </a:t>
            </a:r>
            <a:endParaRPr lang="es-PE" sz="1400" dirty="0"/>
          </a:p>
        </p:txBody>
      </p:sp>
      <p:sp>
        <p:nvSpPr>
          <p:cNvPr id="28" name="Rectángulo 2">
            <a:extLst>
              <a:ext uri="{FF2B5EF4-FFF2-40B4-BE49-F238E27FC236}">
                <a16:creationId xmlns:a16="http://schemas.microsoft.com/office/drawing/2014/main" xmlns="" id="{4834927D-7551-4B5F-A1BB-79EF62BE9184}"/>
              </a:ext>
            </a:extLst>
          </p:cNvPr>
          <p:cNvSpPr/>
          <p:nvPr/>
        </p:nvSpPr>
        <p:spPr>
          <a:xfrm>
            <a:off x="687414" y="5443882"/>
            <a:ext cx="10965575" cy="1014380"/>
          </a:xfrm>
          <a:prstGeom prst="rect">
            <a:avLst/>
          </a:prstGeom>
        </p:spPr>
        <p:txBody>
          <a:bodyPr wrap="square">
            <a:spAutoFit/>
          </a:bodyPr>
          <a:lstStyle/>
          <a:p>
            <a:pPr algn="just">
              <a:lnSpc>
                <a:spcPct val="107000"/>
              </a:lnSpc>
              <a:spcAft>
                <a:spcPts val="0"/>
              </a:spcAft>
              <a:buClr>
                <a:srgbClr val="C00000"/>
              </a:buClr>
            </a:pPr>
            <a:r>
              <a:rPr lang="es-PE" sz="1400" dirty="0">
                <a:ea typeface="Calibri" panose="020F0502020204030204" pitchFamily="34" charset="0"/>
                <a:cs typeface="Times New Roman" panose="02020603050405020304" pitchFamily="18" charset="0"/>
              </a:rPr>
              <a:t>Para la presente evaluación extraordinaria, posterior a las reuniones de evaluación en caso la UGEL/DRE advierta casos de excedencias identificadas que puedan ser sustentadas, la DRE/UGEL de corresponder coordinará con el director de la IE, a fin de que en un plazo no mayor a 72 horas de comunicada tal situación, a través de la CORA UGEL comunicar la observación ante UPP-DITEN para su respectiva revisión. Las mismas serán evaluadas y de corresponder consideradas, posterior a la culminación del cronograma nacional del momento de evaluación.</a:t>
            </a:r>
          </a:p>
        </p:txBody>
      </p:sp>
      <p:grpSp>
        <p:nvGrpSpPr>
          <p:cNvPr id="29" name="Grupo 28">
            <a:extLst>
              <a:ext uri="{FF2B5EF4-FFF2-40B4-BE49-F238E27FC236}">
                <a16:creationId xmlns:a16="http://schemas.microsoft.com/office/drawing/2014/main" xmlns="" id="{CD20906D-3A85-46C7-9358-1AF3FFFF7B5A}"/>
              </a:ext>
            </a:extLst>
          </p:cNvPr>
          <p:cNvGrpSpPr/>
          <p:nvPr/>
        </p:nvGrpSpPr>
        <p:grpSpPr>
          <a:xfrm>
            <a:off x="579603" y="974694"/>
            <a:ext cx="461307" cy="430887"/>
            <a:chOff x="328750" y="1116392"/>
            <a:chExt cx="461307" cy="430887"/>
          </a:xfrm>
        </p:grpSpPr>
        <p:sp>
          <p:nvSpPr>
            <p:cNvPr id="30" name="Elipse 29">
              <a:extLst>
                <a:ext uri="{FF2B5EF4-FFF2-40B4-BE49-F238E27FC236}">
                  <a16:creationId xmlns:a16="http://schemas.microsoft.com/office/drawing/2014/main" xmlns="" id="{288303A6-CE34-45CD-8DDF-2709589839D8}"/>
                </a:ext>
              </a:extLst>
            </p:cNvPr>
            <p:cNvSpPr/>
            <p:nvPr/>
          </p:nvSpPr>
          <p:spPr>
            <a:xfrm>
              <a:off x="328750" y="1116392"/>
              <a:ext cx="461307" cy="43088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31" name="CuadroTexto 30">
              <a:extLst>
                <a:ext uri="{FF2B5EF4-FFF2-40B4-BE49-F238E27FC236}">
                  <a16:creationId xmlns:a16="http://schemas.microsoft.com/office/drawing/2014/main" xmlns="" id="{18E5763B-2E1E-41E5-8EE6-4B876C52AC2A}"/>
                </a:ext>
              </a:extLst>
            </p:cNvPr>
            <p:cNvSpPr txBox="1"/>
            <p:nvPr/>
          </p:nvSpPr>
          <p:spPr>
            <a:xfrm>
              <a:off x="419153" y="1116392"/>
              <a:ext cx="265013" cy="430887"/>
            </a:xfrm>
            <a:prstGeom prst="rect">
              <a:avLst/>
            </a:prstGeom>
            <a:noFill/>
          </p:spPr>
          <p:txBody>
            <a:bodyPr wrap="square" rtlCol="0">
              <a:spAutoFit/>
            </a:bodyPr>
            <a:lstStyle/>
            <a:p>
              <a:pPr algn="just"/>
              <a:r>
                <a:rPr lang="es-ES" sz="2200" dirty="0">
                  <a:solidFill>
                    <a:schemeClr val="bg1"/>
                  </a:solidFill>
                  <a:latin typeface="Stag Book" panose="02000503060000020004" pitchFamily="50" charset="0"/>
                </a:rPr>
                <a:t>1</a:t>
              </a:r>
            </a:p>
          </p:txBody>
        </p:sp>
      </p:grpSp>
      <p:grpSp>
        <p:nvGrpSpPr>
          <p:cNvPr id="32" name="Grupo 31">
            <a:extLst>
              <a:ext uri="{FF2B5EF4-FFF2-40B4-BE49-F238E27FC236}">
                <a16:creationId xmlns:a16="http://schemas.microsoft.com/office/drawing/2014/main" xmlns="" id="{F2D9D8BE-B536-400C-B7CB-66FA901C0E92}"/>
              </a:ext>
            </a:extLst>
          </p:cNvPr>
          <p:cNvGrpSpPr/>
          <p:nvPr/>
        </p:nvGrpSpPr>
        <p:grpSpPr>
          <a:xfrm>
            <a:off x="590687" y="2097414"/>
            <a:ext cx="461307" cy="430887"/>
            <a:chOff x="328750" y="1116392"/>
            <a:chExt cx="461307" cy="430887"/>
          </a:xfrm>
        </p:grpSpPr>
        <p:sp>
          <p:nvSpPr>
            <p:cNvPr id="33" name="Elipse 32">
              <a:extLst>
                <a:ext uri="{FF2B5EF4-FFF2-40B4-BE49-F238E27FC236}">
                  <a16:creationId xmlns:a16="http://schemas.microsoft.com/office/drawing/2014/main" xmlns="" id="{AA721112-5601-4B9E-87DA-2804283B07C2}"/>
                </a:ext>
              </a:extLst>
            </p:cNvPr>
            <p:cNvSpPr/>
            <p:nvPr/>
          </p:nvSpPr>
          <p:spPr>
            <a:xfrm>
              <a:off x="328750" y="1116392"/>
              <a:ext cx="461307" cy="43088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34" name="CuadroTexto 33">
              <a:extLst>
                <a:ext uri="{FF2B5EF4-FFF2-40B4-BE49-F238E27FC236}">
                  <a16:creationId xmlns:a16="http://schemas.microsoft.com/office/drawing/2014/main" xmlns="" id="{63C10422-6180-4E8F-AABA-65162DFC43B0}"/>
                </a:ext>
              </a:extLst>
            </p:cNvPr>
            <p:cNvSpPr txBox="1"/>
            <p:nvPr/>
          </p:nvSpPr>
          <p:spPr>
            <a:xfrm>
              <a:off x="419153" y="1116392"/>
              <a:ext cx="265013" cy="430887"/>
            </a:xfrm>
            <a:prstGeom prst="rect">
              <a:avLst/>
            </a:prstGeom>
            <a:noFill/>
          </p:spPr>
          <p:txBody>
            <a:bodyPr wrap="square" rtlCol="0">
              <a:spAutoFit/>
            </a:bodyPr>
            <a:lstStyle/>
            <a:p>
              <a:pPr algn="just"/>
              <a:r>
                <a:rPr lang="es-ES" sz="2200" dirty="0">
                  <a:solidFill>
                    <a:schemeClr val="bg1"/>
                  </a:solidFill>
                  <a:latin typeface="Stag Book" panose="02000503060000020004" pitchFamily="50" charset="0"/>
                </a:rPr>
                <a:t>2</a:t>
              </a:r>
            </a:p>
          </p:txBody>
        </p:sp>
      </p:grpSp>
      <p:grpSp>
        <p:nvGrpSpPr>
          <p:cNvPr id="35" name="Grupo 34">
            <a:extLst>
              <a:ext uri="{FF2B5EF4-FFF2-40B4-BE49-F238E27FC236}">
                <a16:creationId xmlns:a16="http://schemas.microsoft.com/office/drawing/2014/main" xmlns="" id="{F6ABFB5D-F55D-4D77-93C9-4D7A2E3BB0C1}"/>
              </a:ext>
            </a:extLst>
          </p:cNvPr>
          <p:cNvGrpSpPr/>
          <p:nvPr/>
        </p:nvGrpSpPr>
        <p:grpSpPr>
          <a:xfrm>
            <a:off x="597011" y="3264129"/>
            <a:ext cx="461307" cy="430887"/>
            <a:chOff x="328750" y="1116392"/>
            <a:chExt cx="461307" cy="430887"/>
          </a:xfrm>
        </p:grpSpPr>
        <p:sp>
          <p:nvSpPr>
            <p:cNvPr id="36" name="Elipse 35">
              <a:extLst>
                <a:ext uri="{FF2B5EF4-FFF2-40B4-BE49-F238E27FC236}">
                  <a16:creationId xmlns:a16="http://schemas.microsoft.com/office/drawing/2014/main" xmlns="" id="{591E4172-8B14-4E74-8695-E109255C8B2B}"/>
                </a:ext>
              </a:extLst>
            </p:cNvPr>
            <p:cNvSpPr/>
            <p:nvPr/>
          </p:nvSpPr>
          <p:spPr>
            <a:xfrm>
              <a:off x="328750" y="1116392"/>
              <a:ext cx="461307" cy="43088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37" name="CuadroTexto 36">
              <a:extLst>
                <a:ext uri="{FF2B5EF4-FFF2-40B4-BE49-F238E27FC236}">
                  <a16:creationId xmlns:a16="http://schemas.microsoft.com/office/drawing/2014/main" xmlns="" id="{CA3973D5-EC2A-47BC-9FDE-58FC807E4E97}"/>
                </a:ext>
              </a:extLst>
            </p:cNvPr>
            <p:cNvSpPr txBox="1"/>
            <p:nvPr/>
          </p:nvSpPr>
          <p:spPr>
            <a:xfrm>
              <a:off x="419153" y="1116392"/>
              <a:ext cx="265013" cy="430887"/>
            </a:xfrm>
            <a:prstGeom prst="rect">
              <a:avLst/>
            </a:prstGeom>
            <a:noFill/>
          </p:spPr>
          <p:txBody>
            <a:bodyPr wrap="square" rtlCol="0">
              <a:spAutoFit/>
            </a:bodyPr>
            <a:lstStyle/>
            <a:p>
              <a:pPr algn="just"/>
              <a:r>
                <a:rPr lang="es-ES" sz="2200" dirty="0">
                  <a:solidFill>
                    <a:schemeClr val="bg1"/>
                  </a:solidFill>
                  <a:latin typeface="Stag Book" panose="02000503060000020004" pitchFamily="50" charset="0"/>
                </a:rPr>
                <a:t>3</a:t>
              </a:r>
            </a:p>
          </p:txBody>
        </p:sp>
      </p:grpSp>
      <p:grpSp>
        <p:nvGrpSpPr>
          <p:cNvPr id="38" name="Grupo 37">
            <a:extLst>
              <a:ext uri="{FF2B5EF4-FFF2-40B4-BE49-F238E27FC236}">
                <a16:creationId xmlns:a16="http://schemas.microsoft.com/office/drawing/2014/main" xmlns="" id="{36C3219D-08F0-4B3D-8736-91174E496BD4}"/>
              </a:ext>
            </a:extLst>
          </p:cNvPr>
          <p:cNvGrpSpPr/>
          <p:nvPr/>
        </p:nvGrpSpPr>
        <p:grpSpPr>
          <a:xfrm>
            <a:off x="579602" y="4418315"/>
            <a:ext cx="461307" cy="430887"/>
            <a:chOff x="328750" y="1116392"/>
            <a:chExt cx="461307" cy="430887"/>
          </a:xfrm>
        </p:grpSpPr>
        <p:sp>
          <p:nvSpPr>
            <p:cNvPr id="39" name="Elipse 38">
              <a:extLst>
                <a:ext uri="{FF2B5EF4-FFF2-40B4-BE49-F238E27FC236}">
                  <a16:creationId xmlns:a16="http://schemas.microsoft.com/office/drawing/2014/main" xmlns="" id="{F4FC17CA-A981-48D1-9D5F-B5EE74C5ADE8}"/>
                </a:ext>
              </a:extLst>
            </p:cNvPr>
            <p:cNvSpPr/>
            <p:nvPr/>
          </p:nvSpPr>
          <p:spPr>
            <a:xfrm>
              <a:off x="328750" y="1116392"/>
              <a:ext cx="461307" cy="43088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40" name="CuadroTexto 39">
              <a:extLst>
                <a:ext uri="{FF2B5EF4-FFF2-40B4-BE49-F238E27FC236}">
                  <a16:creationId xmlns:a16="http://schemas.microsoft.com/office/drawing/2014/main" xmlns="" id="{6A36753A-870F-4EA9-89EC-1C922A98B97E}"/>
                </a:ext>
              </a:extLst>
            </p:cNvPr>
            <p:cNvSpPr txBox="1"/>
            <p:nvPr/>
          </p:nvSpPr>
          <p:spPr>
            <a:xfrm>
              <a:off x="419153" y="1116392"/>
              <a:ext cx="265013" cy="430887"/>
            </a:xfrm>
            <a:prstGeom prst="rect">
              <a:avLst/>
            </a:prstGeom>
            <a:noFill/>
          </p:spPr>
          <p:txBody>
            <a:bodyPr wrap="square" rtlCol="0">
              <a:spAutoFit/>
            </a:bodyPr>
            <a:lstStyle/>
            <a:p>
              <a:pPr algn="just"/>
              <a:r>
                <a:rPr lang="es-ES" sz="2200" dirty="0">
                  <a:solidFill>
                    <a:schemeClr val="bg1"/>
                  </a:solidFill>
                  <a:latin typeface="Stag Book" panose="02000503060000020004" pitchFamily="50" charset="0"/>
                </a:rPr>
                <a:t>4</a:t>
              </a:r>
            </a:p>
          </p:txBody>
        </p:sp>
      </p:grpSp>
    </p:spTree>
    <p:extLst>
      <p:ext uri="{BB962C8B-B14F-4D97-AF65-F5344CB8AC3E}">
        <p14:creationId xmlns:p14="http://schemas.microsoft.com/office/powerpoint/2010/main" val="2726846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xmlns="" id="{939AABB4-1162-401D-BA50-E2AA632C7BE6}"/>
              </a:ext>
            </a:extLst>
          </p:cNvPr>
          <p:cNvSpPr/>
          <p:nvPr/>
        </p:nvSpPr>
        <p:spPr>
          <a:xfrm>
            <a:off x="5977054" y="800265"/>
            <a:ext cx="5685187" cy="2668247"/>
          </a:xfrm>
          <a:prstGeom prst="rect">
            <a:avLst/>
          </a:prstGeom>
          <a:solidFill>
            <a:schemeClr val="bg1">
              <a:lumMod val="95000"/>
            </a:schemeClr>
          </a:solidFill>
          <a:ln>
            <a:solidFill>
              <a:srgbClr val="9F9F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3" name="Rectángulo 2">
            <a:extLst>
              <a:ext uri="{FF2B5EF4-FFF2-40B4-BE49-F238E27FC236}">
                <a16:creationId xmlns:a16="http://schemas.microsoft.com/office/drawing/2014/main" xmlns="" id="{BE76BF26-9AAD-4998-AD7A-83D976EE7771}"/>
              </a:ext>
            </a:extLst>
          </p:cNvPr>
          <p:cNvSpPr/>
          <p:nvPr/>
        </p:nvSpPr>
        <p:spPr>
          <a:xfrm>
            <a:off x="6161316" y="1942034"/>
            <a:ext cx="484285" cy="99847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4" name="CuadroTexto 3">
            <a:extLst>
              <a:ext uri="{FF2B5EF4-FFF2-40B4-BE49-F238E27FC236}">
                <a16:creationId xmlns:a16="http://schemas.microsoft.com/office/drawing/2014/main" xmlns="" id="{1A029B1F-1C66-480F-85AF-ECEB0BF862C4}"/>
              </a:ext>
            </a:extLst>
          </p:cNvPr>
          <p:cNvSpPr txBox="1"/>
          <p:nvPr/>
        </p:nvSpPr>
        <p:spPr>
          <a:xfrm>
            <a:off x="1192745" y="1059786"/>
            <a:ext cx="1689848" cy="430887"/>
          </a:xfrm>
          <a:prstGeom prst="rect">
            <a:avLst/>
          </a:prstGeom>
          <a:noFill/>
        </p:spPr>
        <p:txBody>
          <a:bodyPr wrap="square" rtlCol="0">
            <a:spAutoFit/>
          </a:bodyPr>
          <a:lstStyle/>
          <a:p>
            <a:pPr algn="just"/>
            <a:r>
              <a:rPr lang="es-ES" sz="2200" dirty="0">
                <a:solidFill>
                  <a:srgbClr val="C00000"/>
                </a:solidFill>
                <a:latin typeface="Stag Book" panose="02000503060000020004" pitchFamily="50" charset="0"/>
              </a:rPr>
              <a:t>Alcances</a:t>
            </a:r>
          </a:p>
        </p:txBody>
      </p:sp>
      <p:sp>
        <p:nvSpPr>
          <p:cNvPr id="5" name="Triángulo isósceles 4">
            <a:extLst>
              <a:ext uri="{FF2B5EF4-FFF2-40B4-BE49-F238E27FC236}">
                <a16:creationId xmlns:a16="http://schemas.microsoft.com/office/drawing/2014/main" xmlns="" id="{3F661A9A-7FFF-45F9-8BF8-B5FE8832873A}"/>
              </a:ext>
            </a:extLst>
          </p:cNvPr>
          <p:cNvSpPr/>
          <p:nvPr/>
        </p:nvSpPr>
        <p:spPr>
          <a:xfrm rot="5400000">
            <a:off x="954069" y="1170080"/>
            <a:ext cx="200674" cy="172995"/>
          </a:xfrm>
          <a:prstGeom prst="triangle">
            <a:avLst/>
          </a:prstGeom>
          <a:solidFill>
            <a:srgbClr val="C00000"/>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6" name="Flecha derecha 4">
            <a:extLst>
              <a:ext uri="{FF2B5EF4-FFF2-40B4-BE49-F238E27FC236}">
                <a16:creationId xmlns:a16="http://schemas.microsoft.com/office/drawing/2014/main" xmlns="" id="{B2ACAA8B-83CD-47BC-909C-06665751C62E}"/>
              </a:ext>
            </a:extLst>
          </p:cNvPr>
          <p:cNvSpPr/>
          <p:nvPr/>
        </p:nvSpPr>
        <p:spPr>
          <a:xfrm>
            <a:off x="5229715" y="1472477"/>
            <a:ext cx="558472" cy="939114"/>
          </a:xfrm>
          <a:prstGeom prst="rightArrow">
            <a:avLst>
              <a:gd name="adj1" fmla="val 56182"/>
              <a:gd name="adj2" fmla="val 3668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7" name="CuadroTexto 6">
            <a:extLst>
              <a:ext uri="{FF2B5EF4-FFF2-40B4-BE49-F238E27FC236}">
                <a16:creationId xmlns:a16="http://schemas.microsoft.com/office/drawing/2014/main" xmlns="" id="{F9181A76-8F9E-4415-AF2A-DA415C09EE7E}"/>
              </a:ext>
            </a:extLst>
          </p:cNvPr>
          <p:cNvSpPr txBox="1"/>
          <p:nvPr/>
        </p:nvSpPr>
        <p:spPr>
          <a:xfrm>
            <a:off x="1147989" y="1485495"/>
            <a:ext cx="3744505" cy="1477328"/>
          </a:xfrm>
          <a:prstGeom prst="rect">
            <a:avLst/>
          </a:prstGeom>
          <a:noFill/>
        </p:spPr>
        <p:txBody>
          <a:bodyPr wrap="square" rtlCol="0">
            <a:spAutoFit/>
          </a:bodyPr>
          <a:lstStyle/>
          <a:p>
            <a:pPr algn="just">
              <a:buClr>
                <a:srgbClr val="FF0000"/>
              </a:buClr>
            </a:pPr>
            <a:r>
              <a:rPr lang="es-PE" sz="1500" dirty="0"/>
              <a:t>Plazas de educación básica, técnico-productiva y programas educativos:</a:t>
            </a:r>
          </a:p>
          <a:p>
            <a:pPr marL="180975" indent="-180975" algn="just">
              <a:buClr>
                <a:srgbClr val="C00000"/>
              </a:buClr>
              <a:buFont typeface="Arial" panose="020B0604020202020204" pitchFamily="34" charset="0"/>
              <a:buChar char="•"/>
            </a:pPr>
            <a:r>
              <a:rPr lang="es-PE" sz="1500" dirty="0"/>
              <a:t>Plazas del personal directivo.</a:t>
            </a:r>
          </a:p>
          <a:p>
            <a:pPr marL="180975" indent="-180975" algn="just">
              <a:buClr>
                <a:srgbClr val="C00000"/>
              </a:buClr>
              <a:buFont typeface="Arial" panose="020B0604020202020204" pitchFamily="34" charset="0"/>
              <a:buChar char="•"/>
            </a:pPr>
            <a:r>
              <a:rPr lang="es-PE" sz="1500" dirty="0"/>
              <a:t>Plazas del personal jerárquico.</a:t>
            </a:r>
          </a:p>
          <a:p>
            <a:pPr marL="180975" indent="-180975" algn="just">
              <a:buClr>
                <a:srgbClr val="C00000"/>
              </a:buClr>
              <a:buFont typeface="Arial" panose="020B0604020202020204" pitchFamily="34" charset="0"/>
              <a:buChar char="•"/>
            </a:pPr>
            <a:r>
              <a:rPr lang="es-PE" sz="1500" dirty="0"/>
              <a:t>Plazas del personal docente.</a:t>
            </a:r>
            <a:endParaRPr lang="es-PE" sz="1500" strike="sngStrike" dirty="0">
              <a:solidFill>
                <a:srgbClr val="F26B45"/>
              </a:solidFill>
            </a:endParaRPr>
          </a:p>
          <a:p>
            <a:pPr marL="180975" indent="-180975" algn="just">
              <a:buClr>
                <a:srgbClr val="C00000"/>
              </a:buClr>
              <a:buFont typeface="Arial" panose="020B0604020202020204" pitchFamily="34" charset="0"/>
              <a:buChar char="•"/>
            </a:pPr>
            <a:r>
              <a:rPr lang="es-PE" sz="1500" dirty="0"/>
              <a:t>Plazas de auxiliares de educación.</a:t>
            </a:r>
          </a:p>
        </p:txBody>
      </p:sp>
      <p:sp>
        <p:nvSpPr>
          <p:cNvPr id="8" name="CuadroTexto 7">
            <a:extLst>
              <a:ext uri="{FF2B5EF4-FFF2-40B4-BE49-F238E27FC236}">
                <a16:creationId xmlns:a16="http://schemas.microsoft.com/office/drawing/2014/main" xmlns="" id="{AA6553F4-A5EB-4F16-9DA2-688D412E9055}"/>
              </a:ext>
            </a:extLst>
          </p:cNvPr>
          <p:cNvSpPr txBox="1"/>
          <p:nvPr/>
        </p:nvSpPr>
        <p:spPr>
          <a:xfrm rot="16200000">
            <a:off x="5858831" y="2226374"/>
            <a:ext cx="1066636" cy="461665"/>
          </a:xfrm>
          <a:prstGeom prst="rect">
            <a:avLst/>
          </a:prstGeom>
          <a:noFill/>
        </p:spPr>
        <p:txBody>
          <a:bodyPr wrap="square" rtlCol="0">
            <a:spAutoFit/>
          </a:bodyPr>
          <a:lstStyle/>
          <a:p>
            <a:pPr algn="ctr"/>
            <a:r>
              <a:rPr lang="es-PE" sz="1200" b="1" dirty="0">
                <a:solidFill>
                  <a:srgbClr val="C00000"/>
                </a:solidFill>
              </a:rPr>
              <a:t>Criterios de</a:t>
            </a:r>
          </a:p>
          <a:p>
            <a:pPr algn="ctr"/>
            <a:r>
              <a:rPr lang="es-PE" sz="1200" b="1" dirty="0">
                <a:solidFill>
                  <a:srgbClr val="C00000"/>
                </a:solidFill>
              </a:rPr>
              <a:t> flexibilidad</a:t>
            </a:r>
          </a:p>
        </p:txBody>
      </p:sp>
      <p:sp>
        <p:nvSpPr>
          <p:cNvPr id="9" name="CuadroTexto 8">
            <a:extLst>
              <a:ext uri="{FF2B5EF4-FFF2-40B4-BE49-F238E27FC236}">
                <a16:creationId xmlns:a16="http://schemas.microsoft.com/office/drawing/2014/main" xmlns="" id="{82531960-C0AB-4284-84A0-F1599C30D9EE}"/>
              </a:ext>
            </a:extLst>
          </p:cNvPr>
          <p:cNvSpPr txBox="1"/>
          <p:nvPr/>
        </p:nvSpPr>
        <p:spPr>
          <a:xfrm>
            <a:off x="6390113" y="844799"/>
            <a:ext cx="2715787" cy="430887"/>
          </a:xfrm>
          <a:prstGeom prst="rect">
            <a:avLst/>
          </a:prstGeom>
          <a:noFill/>
        </p:spPr>
        <p:txBody>
          <a:bodyPr wrap="square" rtlCol="0">
            <a:spAutoFit/>
          </a:bodyPr>
          <a:lstStyle/>
          <a:p>
            <a:pPr algn="just"/>
            <a:r>
              <a:rPr lang="es-ES" sz="2200" dirty="0">
                <a:solidFill>
                  <a:srgbClr val="C00000"/>
                </a:solidFill>
                <a:latin typeface="Stag Book" panose="02000503060000020004" pitchFamily="50" charset="0"/>
              </a:rPr>
              <a:t>Características</a:t>
            </a:r>
          </a:p>
        </p:txBody>
      </p:sp>
      <p:sp>
        <p:nvSpPr>
          <p:cNvPr id="10" name="Rectángulo 9">
            <a:extLst>
              <a:ext uri="{FF2B5EF4-FFF2-40B4-BE49-F238E27FC236}">
                <a16:creationId xmlns:a16="http://schemas.microsoft.com/office/drawing/2014/main" xmlns="" id="{ADD6CF59-7DEB-483D-B94B-676B38B70CD7}"/>
              </a:ext>
            </a:extLst>
          </p:cNvPr>
          <p:cNvSpPr/>
          <p:nvPr/>
        </p:nvSpPr>
        <p:spPr>
          <a:xfrm>
            <a:off x="6086715" y="1290763"/>
            <a:ext cx="5395446" cy="1708160"/>
          </a:xfrm>
          <a:prstGeom prst="rect">
            <a:avLst/>
          </a:prstGeom>
        </p:spPr>
        <p:txBody>
          <a:bodyPr wrap="square">
            <a:spAutoFit/>
          </a:bodyPr>
          <a:lstStyle/>
          <a:p>
            <a:pPr marL="180975" indent="-180975" algn="just">
              <a:buClr>
                <a:srgbClr val="C00000"/>
              </a:buClr>
              <a:buFont typeface="Arial" panose="020B0604020202020204" pitchFamily="34" charset="0"/>
              <a:buChar char="•"/>
            </a:pPr>
            <a:r>
              <a:rPr lang="es-PE" sz="1500" dirty="0"/>
              <a:t>Es un proceso obligatorio, prioritario y extraordinario. </a:t>
            </a:r>
          </a:p>
          <a:p>
            <a:pPr marL="180975" indent="-180975" algn="just">
              <a:buClr>
                <a:srgbClr val="C00000"/>
              </a:buClr>
              <a:buFont typeface="Arial" panose="020B0604020202020204" pitchFamily="34" charset="0"/>
              <a:buChar char="•"/>
            </a:pPr>
            <a:r>
              <a:rPr lang="es-PE" sz="1500" dirty="0"/>
              <a:t>Se realiza teniendo en cuenta:</a:t>
            </a:r>
          </a:p>
          <a:p>
            <a:pPr marL="715963" indent="-174625" algn="just">
              <a:buClr>
                <a:srgbClr val="C00000"/>
              </a:buClr>
              <a:buSzPct val="50000"/>
              <a:buFont typeface="Wingdings" panose="05000000000000000000" pitchFamily="2" charset="2"/>
              <a:buChar char="§"/>
            </a:pPr>
            <a:r>
              <a:rPr lang="es-MX" sz="1500" dirty="0"/>
              <a:t>La realidad socioeconómica, cultural y lingüística.</a:t>
            </a:r>
          </a:p>
          <a:p>
            <a:pPr marL="715963" indent="-174625" algn="just">
              <a:buClr>
                <a:srgbClr val="C00000"/>
              </a:buClr>
              <a:buSzPct val="50000"/>
              <a:buFont typeface="Wingdings" panose="05000000000000000000" pitchFamily="2" charset="2"/>
              <a:buChar char="§"/>
            </a:pPr>
            <a:r>
              <a:rPr lang="es-MX" sz="1500" dirty="0"/>
              <a:t>La propuesta pedagógica, así como, las características del modelo de servicio educativo.</a:t>
            </a:r>
          </a:p>
          <a:p>
            <a:pPr marL="715963" indent="-174625" algn="just">
              <a:buClr>
                <a:srgbClr val="C00000"/>
              </a:buClr>
              <a:buSzPct val="50000"/>
              <a:buFont typeface="Wingdings" panose="05000000000000000000" pitchFamily="2" charset="2"/>
              <a:buChar char="§"/>
            </a:pPr>
            <a:r>
              <a:rPr lang="es-PE" sz="1500" dirty="0"/>
              <a:t>Necesidades educativas especiales.</a:t>
            </a:r>
          </a:p>
          <a:p>
            <a:pPr marL="715963" indent="-174625" algn="just">
              <a:buClr>
                <a:srgbClr val="C00000"/>
              </a:buClr>
              <a:buSzPct val="50000"/>
              <a:buFont typeface="Wingdings" panose="05000000000000000000" pitchFamily="2" charset="2"/>
              <a:buChar char="§"/>
            </a:pPr>
            <a:r>
              <a:rPr lang="es-PE" sz="1500" dirty="0"/>
              <a:t>Infraestructura educativa.</a:t>
            </a:r>
          </a:p>
        </p:txBody>
      </p:sp>
      <p:sp>
        <p:nvSpPr>
          <p:cNvPr id="11" name="Rectángulo 10">
            <a:extLst>
              <a:ext uri="{FF2B5EF4-FFF2-40B4-BE49-F238E27FC236}">
                <a16:creationId xmlns:a16="http://schemas.microsoft.com/office/drawing/2014/main" xmlns="" id="{6872F321-334D-4E3D-9FC1-03518AC209A8}"/>
              </a:ext>
            </a:extLst>
          </p:cNvPr>
          <p:cNvSpPr/>
          <p:nvPr/>
        </p:nvSpPr>
        <p:spPr>
          <a:xfrm>
            <a:off x="683824" y="773853"/>
            <a:ext cx="4397538" cy="2668247"/>
          </a:xfrm>
          <a:prstGeom prst="rect">
            <a:avLst/>
          </a:prstGeom>
          <a:noFill/>
          <a:ln>
            <a:solidFill>
              <a:srgbClr val="9F9F9F"/>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2" name="Triángulo isósceles 11">
            <a:extLst>
              <a:ext uri="{FF2B5EF4-FFF2-40B4-BE49-F238E27FC236}">
                <a16:creationId xmlns:a16="http://schemas.microsoft.com/office/drawing/2014/main" xmlns="" id="{7C714DB4-3A46-4086-BD4B-57A2DFA757C9}"/>
              </a:ext>
            </a:extLst>
          </p:cNvPr>
          <p:cNvSpPr/>
          <p:nvPr/>
        </p:nvSpPr>
        <p:spPr>
          <a:xfrm rot="5400000">
            <a:off x="6193462" y="991135"/>
            <a:ext cx="200674" cy="172995"/>
          </a:xfrm>
          <a:prstGeom prst="triangle">
            <a:avLst/>
          </a:prstGeom>
          <a:solidFill>
            <a:srgbClr val="C00000"/>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13" name="CuadroTexto 9">
            <a:extLst>
              <a:ext uri="{FF2B5EF4-FFF2-40B4-BE49-F238E27FC236}">
                <a16:creationId xmlns:a16="http://schemas.microsoft.com/office/drawing/2014/main" xmlns="" id="{6058E14A-F053-4DE8-B301-BDA084D184F4}"/>
              </a:ext>
            </a:extLst>
          </p:cNvPr>
          <p:cNvSpPr txBox="1"/>
          <p:nvPr/>
        </p:nvSpPr>
        <p:spPr>
          <a:xfrm>
            <a:off x="6830720" y="4075779"/>
            <a:ext cx="4793876" cy="2400657"/>
          </a:xfrm>
          <a:prstGeom prst="rect">
            <a:avLst/>
          </a:prstGeom>
          <a:noFill/>
        </p:spPr>
        <p:txBody>
          <a:bodyPr wrap="square" rtlCol="0">
            <a:spAutoFit/>
          </a:bodyPr>
          <a:ls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just">
              <a:buClr>
                <a:srgbClr val="C00000"/>
              </a:buClr>
              <a:buFont typeface="Arial" panose="020B0604020202020204" pitchFamily="34" charset="0"/>
              <a:buChar char="•"/>
            </a:pPr>
            <a:r>
              <a:rPr lang="es-PE" sz="1500" dirty="0"/>
              <a:t>Coordinar con las UGEL de su ámbito regional.</a:t>
            </a:r>
          </a:p>
          <a:p>
            <a:pPr marL="285750" lvl="0" indent="-285750" algn="just">
              <a:buClr>
                <a:srgbClr val="C00000"/>
              </a:buClr>
              <a:buFont typeface="Arial" panose="020B0604020202020204" pitchFamily="34" charset="0"/>
              <a:buChar char="•"/>
            </a:pPr>
            <a:r>
              <a:rPr lang="es-PE" sz="1500" dirty="0"/>
              <a:t>Emitir las resoluciones de reasignación, reubicación o adecuación de plazas vacantes.</a:t>
            </a:r>
          </a:p>
          <a:p>
            <a:pPr marL="285750" lvl="0" indent="-285750" algn="just">
              <a:buClr>
                <a:srgbClr val="C00000"/>
              </a:buClr>
              <a:buFont typeface="Arial" panose="020B0604020202020204" pitchFamily="34" charset="0"/>
              <a:buChar char="•"/>
            </a:pPr>
            <a:r>
              <a:rPr lang="es-PE" sz="1500" dirty="0"/>
              <a:t>Actualizar los movimientos en los sistemas (NEXUS, SUP, y AIRHSP) de corresponder.</a:t>
            </a:r>
          </a:p>
          <a:p>
            <a:pPr marL="285750" lvl="0" indent="-285750" algn="just">
              <a:buClr>
                <a:srgbClr val="C00000"/>
              </a:buClr>
              <a:buFont typeface="Arial" panose="020B0604020202020204" pitchFamily="34" charset="0"/>
              <a:buChar char="•"/>
            </a:pPr>
            <a:r>
              <a:rPr lang="es-PE" sz="1500" dirty="0"/>
              <a:t>Verificar el cumplimiento de los plazos.</a:t>
            </a:r>
          </a:p>
          <a:p>
            <a:pPr marL="285750" lvl="0" indent="-285750" algn="just">
              <a:buClr>
                <a:srgbClr val="C00000"/>
              </a:buClr>
              <a:buFont typeface="Arial" panose="020B0604020202020204" pitchFamily="34" charset="0"/>
              <a:buChar char="•"/>
            </a:pPr>
            <a:r>
              <a:rPr lang="es-PE" sz="1500" dirty="0"/>
              <a:t>Coordinar con la Gerencia de Presupuesto del GORE, para la trasferencia de presupuesto entre UGEL.</a:t>
            </a:r>
          </a:p>
          <a:p>
            <a:pPr marL="285750" indent="-285750" algn="just">
              <a:buClr>
                <a:srgbClr val="C00000"/>
              </a:buClr>
              <a:buFont typeface="Arial" panose="020B0604020202020204" pitchFamily="34" charset="0"/>
              <a:buChar char="•"/>
            </a:pPr>
            <a:r>
              <a:rPr lang="es-PE" sz="1500" dirty="0"/>
              <a:t>Resolver los recursos administrativos de su competencia.</a:t>
            </a:r>
          </a:p>
        </p:txBody>
      </p:sp>
      <p:sp>
        <p:nvSpPr>
          <p:cNvPr id="14" name="CuadroTexto 10">
            <a:extLst>
              <a:ext uri="{FF2B5EF4-FFF2-40B4-BE49-F238E27FC236}">
                <a16:creationId xmlns:a16="http://schemas.microsoft.com/office/drawing/2014/main" xmlns="" id="{166AF0AE-5A34-4CE6-A438-BD7FB737F673}"/>
              </a:ext>
            </a:extLst>
          </p:cNvPr>
          <p:cNvSpPr txBox="1"/>
          <p:nvPr/>
        </p:nvSpPr>
        <p:spPr>
          <a:xfrm>
            <a:off x="1368038" y="4446410"/>
            <a:ext cx="3893724" cy="1938992"/>
          </a:xfrm>
          <a:prstGeom prst="rect">
            <a:avLst/>
          </a:prstGeom>
          <a:noFill/>
        </p:spPr>
        <p:txBody>
          <a:bodyPr wrap="square" rtlCol="0">
            <a:spAutoFit/>
          </a:bodyPr>
          <a:ls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lvl="0" indent="-285750" algn="just">
              <a:buClr>
                <a:srgbClr val="C00000"/>
              </a:buClr>
              <a:buFont typeface="Arial" panose="020B0604020202020204" pitchFamily="34" charset="0"/>
              <a:buChar char="•"/>
            </a:pPr>
            <a:r>
              <a:rPr lang="es-PE" sz="1500" dirty="0"/>
              <a:t>Emitir las resoluciones de reasignación, reubicación o adecuación de plazas vacantes, como consecuencia de los resultados de la evaluación.</a:t>
            </a:r>
          </a:p>
          <a:p>
            <a:pPr marL="285750" lvl="0" indent="-285750" algn="just">
              <a:buClr>
                <a:srgbClr val="C00000"/>
              </a:buClr>
              <a:buFont typeface="Arial" panose="020B0604020202020204" pitchFamily="34" charset="0"/>
              <a:buChar char="•"/>
            </a:pPr>
            <a:r>
              <a:rPr lang="es-PE" sz="1500" dirty="0"/>
              <a:t>Actualizar los movimientos en los sistemas (NEXUS, SUP, y AIRHSP).</a:t>
            </a:r>
          </a:p>
          <a:p>
            <a:pPr marL="285750" lvl="0" indent="-285750" algn="just">
              <a:buClr>
                <a:srgbClr val="C00000"/>
              </a:buClr>
              <a:buFont typeface="Arial" panose="020B0604020202020204" pitchFamily="34" charset="0"/>
              <a:buChar char="•"/>
            </a:pPr>
            <a:r>
              <a:rPr lang="es-PE" sz="1500" dirty="0"/>
              <a:t>Resolver los recursos administrativos de su competencia.</a:t>
            </a:r>
          </a:p>
        </p:txBody>
      </p:sp>
      <p:sp>
        <p:nvSpPr>
          <p:cNvPr id="15" name="CuadroTexto 14">
            <a:extLst>
              <a:ext uri="{FF2B5EF4-FFF2-40B4-BE49-F238E27FC236}">
                <a16:creationId xmlns:a16="http://schemas.microsoft.com/office/drawing/2014/main" xmlns="" id="{8D7DE288-215C-4650-9B22-64E14E9A4579}"/>
              </a:ext>
            </a:extLst>
          </p:cNvPr>
          <p:cNvSpPr txBox="1"/>
          <p:nvPr/>
        </p:nvSpPr>
        <p:spPr>
          <a:xfrm>
            <a:off x="917108" y="3778592"/>
            <a:ext cx="3591392" cy="430887"/>
          </a:xfrm>
          <a:prstGeom prst="rect">
            <a:avLst/>
          </a:prstGeom>
          <a:noFill/>
        </p:spPr>
        <p:txBody>
          <a:bodyPr wrap="square" rtlCol="0">
            <a:spAutoFit/>
          </a:bodyPr>
          <a:lstStyle/>
          <a:p>
            <a:pPr algn="just"/>
            <a:r>
              <a:rPr lang="es-ES" sz="2200" dirty="0">
                <a:solidFill>
                  <a:srgbClr val="C00000"/>
                </a:solidFill>
                <a:latin typeface="Stag Book" panose="02000503060000020004" pitchFamily="50" charset="0"/>
              </a:rPr>
              <a:t>Responsabilidades</a:t>
            </a:r>
          </a:p>
        </p:txBody>
      </p:sp>
      <p:sp>
        <p:nvSpPr>
          <p:cNvPr id="16" name="Triángulo isósceles 15">
            <a:extLst>
              <a:ext uri="{FF2B5EF4-FFF2-40B4-BE49-F238E27FC236}">
                <a16:creationId xmlns:a16="http://schemas.microsoft.com/office/drawing/2014/main" xmlns="" id="{BA5027E4-5173-40B0-ADFF-2D9DE0BF0DDF}"/>
              </a:ext>
            </a:extLst>
          </p:cNvPr>
          <p:cNvSpPr/>
          <p:nvPr/>
        </p:nvSpPr>
        <p:spPr>
          <a:xfrm rot="5400000">
            <a:off x="678432" y="3888886"/>
            <a:ext cx="200674" cy="172995"/>
          </a:xfrm>
          <a:prstGeom prst="triangle">
            <a:avLst/>
          </a:prstGeom>
          <a:solidFill>
            <a:srgbClr val="C00000"/>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pic>
        <p:nvPicPr>
          <p:cNvPr id="17" name="Imagen 16">
            <a:extLst>
              <a:ext uri="{FF2B5EF4-FFF2-40B4-BE49-F238E27FC236}">
                <a16:creationId xmlns:a16="http://schemas.microsoft.com/office/drawing/2014/main" xmlns="" id="{99C5CBC1-CADE-4D3E-8E01-DCA3BDCD62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158" y="4816371"/>
            <a:ext cx="609817" cy="609817"/>
          </a:xfrm>
          <a:prstGeom prst="rect">
            <a:avLst/>
          </a:prstGeom>
        </p:spPr>
      </p:pic>
      <p:sp>
        <p:nvSpPr>
          <p:cNvPr id="18" name="CuadroTexto 17">
            <a:extLst>
              <a:ext uri="{FF2B5EF4-FFF2-40B4-BE49-F238E27FC236}">
                <a16:creationId xmlns:a16="http://schemas.microsoft.com/office/drawing/2014/main" xmlns="" id="{A242CAA3-D290-4BD1-96C3-254A615F8CA7}"/>
              </a:ext>
            </a:extLst>
          </p:cNvPr>
          <p:cNvSpPr txBox="1"/>
          <p:nvPr/>
        </p:nvSpPr>
        <p:spPr>
          <a:xfrm>
            <a:off x="497336" y="5648677"/>
            <a:ext cx="1051318" cy="430887"/>
          </a:xfrm>
          <a:prstGeom prst="rect">
            <a:avLst/>
          </a:prstGeom>
          <a:noFill/>
        </p:spPr>
        <p:txBody>
          <a:bodyPr wrap="square" rtlCol="0">
            <a:spAutoFit/>
          </a:bodyPr>
          <a:lstStyle/>
          <a:p>
            <a:pPr algn="just"/>
            <a:r>
              <a:rPr lang="es-ES" sz="2200" dirty="0">
                <a:solidFill>
                  <a:srgbClr val="C00000"/>
                </a:solidFill>
                <a:latin typeface="Stag Book" panose="02000503060000020004" pitchFamily="50" charset="0"/>
              </a:rPr>
              <a:t>UGEL</a:t>
            </a:r>
          </a:p>
        </p:txBody>
      </p:sp>
      <p:sp>
        <p:nvSpPr>
          <p:cNvPr id="19" name="CuadroTexto 18">
            <a:extLst>
              <a:ext uri="{FF2B5EF4-FFF2-40B4-BE49-F238E27FC236}">
                <a16:creationId xmlns:a16="http://schemas.microsoft.com/office/drawing/2014/main" xmlns="" id="{E5A59545-898B-49D0-9C1B-8D9687C0E036}"/>
              </a:ext>
            </a:extLst>
          </p:cNvPr>
          <p:cNvSpPr txBox="1"/>
          <p:nvPr/>
        </p:nvSpPr>
        <p:spPr>
          <a:xfrm>
            <a:off x="6154854" y="5585177"/>
            <a:ext cx="863542" cy="430887"/>
          </a:xfrm>
          <a:prstGeom prst="rect">
            <a:avLst/>
          </a:prstGeom>
          <a:noFill/>
        </p:spPr>
        <p:txBody>
          <a:bodyPr wrap="square" rtlCol="0">
            <a:spAutoFit/>
          </a:bodyPr>
          <a:lstStyle/>
          <a:p>
            <a:pPr algn="just"/>
            <a:r>
              <a:rPr lang="es-ES" sz="2200" dirty="0">
                <a:solidFill>
                  <a:srgbClr val="C00000"/>
                </a:solidFill>
                <a:latin typeface="Stag Book" panose="02000503060000020004" pitchFamily="50" charset="0"/>
              </a:rPr>
              <a:t>DRE</a:t>
            </a:r>
          </a:p>
        </p:txBody>
      </p:sp>
      <p:pic>
        <p:nvPicPr>
          <p:cNvPr id="20" name="Imagen 19">
            <a:extLst>
              <a:ext uri="{FF2B5EF4-FFF2-40B4-BE49-F238E27FC236}">
                <a16:creationId xmlns:a16="http://schemas.microsoft.com/office/drawing/2014/main" xmlns="" id="{A625B5EB-68BD-484F-9393-577270A480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61316" y="4877510"/>
            <a:ext cx="634290" cy="634290"/>
          </a:xfrm>
          <a:prstGeom prst="rect">
            <a:avLst/>
          </a:prstGeom>
        </p:spPr>
      </p:pic>
      <p:cxnSp>
        <p:nvCxnSpPr>
          <p:cNvPr id="21" name="Conector recto 20">
            <a:extLst>
              <a:ext uri="{FF2B5EF4-FFF2-40B4-BE49-F238E27FC236}">
                <a16:creationId xmlns:a16="http://schemas.microsoft.com/office/drawing/2014/main" xmlns="" id="{F2F3C1C6-1D6A-4E12-B2EF-F8CC33B0E1B7}"/>
              </a:ext>
            </a:extLst>
          </p:cNvPr>
          <p:cNvCxnSpPr>
            <a:cxnSpLocks/>
          </p:cNvCxnSpPr>
          <p:nvPr/>
        </p:nvCxnSpPr>
        <p:spPr>
          <a:xfrm>
            <a:off x="685838" y="3669480"/>
            <a:ext cx="10976403" cy="18214"/>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22" name="CuadroTexto 21">
            <a:extLst>
              <a:ext uri="{FF2B5EF4-FFF2-40B4-BE49-F238E27FC236}">
                <a16:creationId xmlns:a16="http://schemas.microsoft.com/office/drawing/2014/main" xmlns="" id="{E6CCE907-43FA-4BAB-8046-E85F2267BD78}"/>
              </a:ext>
            </a:extLst>
          </p:cNvPr>
          <p:cNvSpPr txBox="1"/>
          <p:nvPr/>
        </p:nvSpPr>
        <p:spPr>
          <a:xfrm>
            <a:off x="582402" y="117484"/>
            <a:ext cx="7085223" cy="430887"/>
          </a:xfrm>
          <a:prstGeom prst="rect">
            <a:avLst/>
          </a:prstGeom>
          <a:noFill/>
        </p:spPr>
        <p:txBody>
          <a:bodyPr wrap="square" rtlCol="0">
            <a:spAutoFit/>
          </a:bodyPr>
          <a:lstStyle/>
          <a:p>
            <a:pPr algn="just"/>
            <a:r>
              <a:rPr lang="es-ES" sz="2200" b="1" dirty="0">
                <a:solidFill>
                  <a:srgbClr val="C00000"/>
                </a:solidFill>
                <a:latin typeface="Stag Book" panose="02000503060000020004" pitchFamily="50" charset="0"/>
              </a:rPr>
              <a:t>Evaluación extraordinaria</a:t>
            </a:r>
          </a:p>
        </p:txBody>
      </p:sp>
      <p:sp>
        <p:nvSpPr>
          <p:cNvPr id="23" name="Triángulo isósceles 22">
            <a:extLst>
              <a:ext uri="{FF2B5EF4-FFF2-40B4-BE49-F238E27FC236}">
                <a16:creationId xmlns:a16="http://schemas.microsoft.com/office/drawing/2014/main" xmlns="" id="{1A17E7BF-140F-42F4-86E2-331BB4C626E2}"/>
              </a:ext>
            </a:extLst>
          </p:cNvPr>
          <p:cNvSpPr/>
          <p:nvPr/>
        </p:nvSpPr>
        <p:spPr>
          <a:xfrm rot="5400000">
            <a:off x="322207" y="246429"/>
            <a:ext cx="200674" cy="172995"/>
          </a:xfrm>
          <a:prstGeom prst="triangle">
            <a:avLst/>
          </a:prstGeom>
          <a:solidFill>
            <a:srgbClr val="C00000"/>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Tree>
    <p:extLst>
      <p:ext uri="{BB962C8B-B14F-4D97-AF65-F5344CB8AC3E}">
        <p14:creationId xmlns:p14="http://schemas.microsoft.com/office/powerpoint/2010/main" val="3743726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xmlns="" id="{F8AF4ECA-0462-4511-8CFD-8000E744FCF8}"/>
              </a:ext>
            </a:extLst>
          </p:cNvPr>
          <p:cNvSpPr/>
          <p:nvPr/>
        </p:nvSpPr>
        <p:spPr>
          <a:xfrm>
            <a:off x="5934212" y="2279649"/>
            <a:ext cx="5339416" cy="385126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15000"/>
              </a:lnSpc>
              <a:spcAft>
                <a:spcPts val="0"/>
              </a:spcAft>
              <a:buClr>
                <a:srgbClr val="FF0000"/>
              </a:buClr>
            </a:pPr>
            <a:endParaRPr lang="es-PE" dirty="0">
              <a:solidFill>
                <a:srgbClr val="000000"/>
              </a:solidFill>
              <a:ea typeface="Calibri" panose="020F0502020204030204" pitchFamily="34" charset="0"/>
              <a:cs typeface="Arial" pitchFamily="34" charset="0"/>
            </a:endParaRPr>
          </a:p>
        </p:txBody>
      </p:sp>
      <p:sp>
        <p:nvSpPr>
          <p:cNvPr id="3" name="Rectángulo 2">
            <a:extLst>
              <a:ext uri="{FF2B5EF4-FFF2-40B4-BE49-F238E27FC236}">
                <a16:creationId xmlns:a16="http://schemas.microsoft.com/office/drawing/2014/main" xmlns="" id="{AFD73D65-30A7-4406-8EB7-F4BE5C510FD5}"/>
              </a:ext>
            </a:extLst>
          </p:cNvPr>
          <p:cNvSpPr/>
          <p:nvPr/>
        </p:nvSpPr>
        <p:spPr>
          <a:xfrm>
            <a:off x="873516" y="1622645"/>
            <a:ext cx="4930383" cy="463845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15000"/>
              </a:lnSpc>
              <a:spcAft>
                <a:spcPts val="0"/>
              </a:spcAft>
              <a:buClr>
                <a:srgbClr val="FF0000"/>
              </a:buClr>
            </a:pPr>
            <a:endParaRPr lang="es-PE" dirty="0">
              <a:solidFill>
                <a:srgbClr val="000000"/>
              </a:solidFill>
              <a:ea typeface="Calibri" panose="020F0502020204030204" pitchFamily="34" charset="0"/>
              <a:cs typeface="Arial" pitchFamily="34" charset="0"/>
            </a:endParaRPr>
          </a:p>
        </p:txBody>
      </p:sp>
      <p:sp>
        <p:nvSpPr>
          <p:cNvPr id="4" name="CuadroTexto 3">
            <a:extLst>
              <a:ext uri="{FF2B5EF4-FFF2-40B4-BE49-F238E27FC236}">
                <a16:creationId xmlns:a16="http://schemas.microsoft.com/office/drawing/2014/main" xmlns="" id="{2BDA982B-C9CB-4614-B3A7-2E58C000A826}"/>
              </a:ext>
            </a:extLst>
          </p:cNvPr>
          <p:cNvSpPr txBox="1"/>
          <p:nvPr/>
        </p:nvSpPr>
        <p:spPr>
          <a:xfrm>
            <a:off x="756307" y="675041"/>
            <a:ext cx="10368561" cy="830997"/>
          </a:xfrm>
          <a:prstGeom prst="rect">
            <a:avLst/>
          </a:prstGeom>
          <a:noFill/>
        </p:spPr>
        <p:txBody>
          <a:bodyPr wrap="square" rtlCol="0">
            <a:spAutoFit/>
          </a:bodyPr>
          <a:lstStyle/>
          <a:p>
            <a:pPr algn="just"/>
            <a:r>
              <a:rPr lang="es-ES" sz="2400" b="1" dirty="0">
                <a:solidFill>
                  <a:srgbClr val="C00000"/>
                </a:solidFill>
                <a:latin typeface="Stag Book" panose="02000503060000020004" pitchFamily="50" charset="0"/>
              </a:rPr>
              <a:t>¿Quiénes implementan la evaluación extraordinaria en las UGEL/DRE y cuáles son sus roles?</a:t>
            </a:r>
          </a:p>
        </p:txBody>
      </p:sp>
      <p:sp>
        <p:nvSpPr>
          <p:cNvPr id="5" name="Triángulo isósceles 4">
            <a:extLst>
              <a:ext uri="{FF2B5EF4-FFF2-40B4-BE49-F238E27FC236}">
                <a16:creationId xmlns:a16="http://schemas.microsoft.com/office/drawing/2014/main" xmlns="" id="{9530209B-E1EB-4A42-930F-9C1E56C1E5D6}"/>
              </a:ext>
            </a:extLst>
          </p:cNvPr>
          <p:cNvSpPr/>
          <p:nvPr/>
        </p:nvSpPr>
        <p:spPr>
          <a:xfrm rot="5400000">
            <a:off x="496113" y="803986"/>
            <a:ext cx="200674" cy="172995"/>
          </a:xfrm>
          <a:prstGeom prst="triangle">
            <a:avLst/>
          </a:prstGeom>
          <a:solidFill>
            <a:srgbClr val="C00000"/>
          </a:solidFill>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6" name="CuadroTexto 5">
            <a:extLst>
              <a:ext uri="{FF2B5EF4-FFF2-40B4-BE49-F238E27FC236}">
                <a16:creationId xmlns:a16="http://schemas.microsoft.com/office/drawing/2014/main" xmlns="" id="{183BED99-415F-40C2-AF03-3A11D4F432A1}"/>
              </a:ext>
            </a:extLst>
          </p:cNvPr>
          <p:cNvSpPr txBox="1"/>
          <p:nvPr/>
        </p:nvSpPr>
        <p:spPr>
          <a:xfrm>
            <a:off x="1722428" y="3783463"/>
            <a:ext cx="4081471" cy="410882"/>
          </a:xfrm>
          <a:prstGeom prst="rect">
            <a:avLst/>
          </a:prstGeom>
          <a:noFill/>
        </p:spPr>
        <p:txBody>
          <a:bodyPr wrap="square" rtlCol="0">
            <a:spAutoFit/>
          </a:bodyPr>
          <a:lstStyle/>
          <a:p>
            <a:pPr lvl="0">
              <a:lnSpc>
                <a:spcPct val="115000"/>
              </a:lnSpc>
              <a:spcAft>
                <a:spcPts val="0"/>
              </a:spcAft>
              <a:buClr>
                <a:srgbClr val="FF0000"/>
              </a:buClr>
            </a:pPr>
            <a:r>
              <a:rPr lang="es-PE" dirty="0">
                <a:solidFill>
                  <a:srgbClr val="000000"/>
                </a:solidFill>
                <a:ea typeface="Calibri" panose="020F0502020204030204" pitchFamily="34" charset="0"/>
                <a:cs typeface="Arial" pitchFamily="34" charset="0"/>
              </a:rPr>
              <a:t>Jefe de Personal o quien haga sus veces</a:t>
            </a:r>
            <a:endParaRPr lang="es-PE" dirty="0">
              <a:ea typeface="Calibri" panose="020F0502020204030204" pitchFamily="34" charset="0"/>
              <a:cs typeface="Arial" pitchFamily="34" charset="0"/>
            </a:endParaRPr>
          </a:p>
        </p:txBody>
      </p:sp>
      <p:pic>
        <p:nvPicPr>
          <p:cNvPr id="7" name="Imagen 6">
            <a:extLst>
              <a:ext uri="{FF2B5EF4-FFF2-40B4-BE49-F238E27FC236}">
                <a16:creationId xmlns:a16="http://schemas.microsoft.com/office/drawing/2014/main" xmlns="" id="{69ADFE32-2B7D-450E-9E01-417E0F79F50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3222" y="3081055"/>
            <a:ext cx="572454" cy="572454"/>
          </a:xfrm>
          <a:prstGeom prst="rect">
            <a:avLst/>
          </a:prstGeom>
        </p:spPr>
      </p:pic>
      <p:sp>
        <p:nvSpPr>
          <p:cNvPr id="8" name="Rectángulo 7">
            <a:extLst>
              <a:ext uri="{FF2B5EF4-FFF2-40B4-BE49-F238E27FC236}">
                <a16:creationId xmlns:a16="http://schemas.microsoft.com/office/drawing/2014/main" xmlns="" id="{115CD9E6-0CBF-40CB-BD25-27FD53081832}"/>
              </a:ext>
            </a:extLst>
          </p:cNvPr>
          <p:cNvSpPr/>
          <p:nvPr/>
        </p:nvSpPr>
        <p:spPr>
          <a:xfrm>
            <a:off x="1701799" y="2279649"/>
            <a:ext cx="3841343" cy="410882"/>
          </a:xfrm>
          <a:prstGeom prst="rect">
            <a:avLst/>
          </a:prstGeom>
        </p:spPr>
        <p:txBody>
          <a:bodyPr wrap="square">
            <a:spAutoFit/>
          </a:bodyPr>
          <a:lstStyle/>
          <a:p>
            <a:pPr lvl="0">
              <a:lnSpc>
                <a:spcPct val="115000"/>
              </a:lnSpc>
              <a:spcAft>
                <a:spcPts val="0"/>
              </a:spcAft>
              <a:buClr>
                <a:srgbClr val="FF0000"/>
              </a:buClr>
            </a:pPr>
            <a:r>
              <a:rPr lang="es-PE" dirty="0">
                <a:solidFill>
                  <a:srgbClr val="000000"/>
                </a:solidFill>
                <a:ea typeface="Calibri" panose="020F0502020204030204" pitchFamily="34" charset="0"/>
                <a:cs typeface="Arial" pitchFamily="34" charset="0"/>
              </a:rPr>
              <a:t>Director / Jefe de Gestión Institucional </a:t>
            </a:r>
          </a:p>
        </p:txBody>
      </p:sp>
      <p:sp>
        <p:nvSpPr>
          <p:cNvPr id="9" name="Rectángulo 8">
            <a:extLst>
              <a:ext uri="{FF2B5EF4-FFF2-40B4-BE49-F238E27FC236}">
                <a16:creationId xmlns:a16="http://schemas.microsoft.com/office/drawing/2014/main" xmlns="" id="{5C1358CD-22B1-4300-A50B-F9AC64773774}"/>
              </a:ext>
            </a:extLst>
          </p:cNvPr>
          <p:cNvSpPr/>
          <p:nvPr/>
        </p:nvSpPr>
        <p:spPr>
          <a:xfrm>
            <a:off x="1701799" y="3063780"/>
            <a:ext cx="3841344" cy="410882"/>
          </a:xfrm>
          <a:prstGeom prst="rect">
            <a:avLst/>
          </a:prstGeom>
        </p:spPr>
        <p:txBody>
          <a:bodyPr wrap="square">
            <a:spAutoFit/>
          </a:bodyPr>
          <a:lstStyle/>
          <a:p>
            <a:pPr lvl="0">
              <a:lnSpc>
                <a:spcPct val="115000"/>
              </a:lnSpc>
              <a:spcAft>
                <a:spcPts val="0"/>
              </a:spcAft>
              <a:buClr>
                <a:srgbClr val="FF0000"/>
              </a:buClr>
            </a:pPr>
            <a:r>
              <a:rPr lang="es-PE" dirty="0">
                <a:solidFill>
                  <a:srgbClr val="000000"/>
                </a:solidFill>
                <a:ea typeface="Calibri" panose="020F0502020204030204" pitchFamily="34" charset="0"/>
                <a:cs typeface="Arial" pitchFamily="34" charset="0"/>
              </a:rPr>
              <a:t>Especialista en racionalización</a:t>
            </a:r>
          </a:p>
        </p:txBody>
      </p:sp>
      <p:pic>
        <p:nvPicPr>
          <p:cNvPr id="10" name="Imagen 9">
            <a:extLst>
              <a:ext uri="{FF2B5EF4-FFF2-40B4-BE49-F238E27FC236}">
                <a16:creationId xmlns:a16="http://schemas.microsoft.com/office/drawing/2014/main" xmlns="" id="{AA737A2F-3ABD-49C7-B1D5-DB3B594E85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5999" y="3855842"/>
            <a:ext cx="534201" cy="534201"/>
          </a:xfrm>
          <a:prstGeom prst="rect">
            <a:avLst/>
          </a:prstGeom>
        </p:spPr>
      </p:pic>
      <p:pic>
        <p:nvPicPr>
          <p:cNvPr id="11" name="Imagen 10">
            <a:extLst>
              <a:ext uri="{FF2B5EF4-FFF2-40B4-BE49-F238E27FC236}">
                <a16:creationId xmlns:a16="http://schemas.microsoft.com/office/drawing/2014/main" xmlns="" id="{957A47D7-5EB0-45DF-B510-38F5310077E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5999" y="2341197"/>
            <a:ext cx="546901" cy="546901"/>
          </a:xfrm>
          <a:prstGeom prst="rect">
            <a:avLst/>
          </a:prstGeom>
        </p:spPr>
      </p:pic>
      <p:sp>
        <p:nvSpPr>
          <p:cNvPr id="12" name="CuadroTexto 11">
            <a:extLst>
              <a:ext uri="{FF2B5EF4-FFF2-40B4-BE49-F238E27FC236}">
                <a16:creationId xmlns:a16="http://schemas.microsoft.com/office/drawing/2014/main" xmlns="" id="{E0D3B17F-D1CD-4478-8391-607AF8A188E7}"/>
              </a:ext>
            </a:extLst>
          </p:cNvPr>
          <p:cNvSpPr txBox="1"/>
          <p:nvPr/>
        </p:nvSpPr>
        <p:spPr>
          <a:xfrm>
            <a:off x="8133021" y="1709396"/>
            <a:ext cx="978898" cy="369332"/>
          </a:xfrm>
          <a:prstGeom prst="rect">
            <a:avLst/>
          </a:prstGeom>
          <a:noFill/>
        </p:spPr>
        <p:txBody>
          <a:bodyPr wrap="square" rtlCol="0">
            <a:spAutoFit/>
          </a:bodyPr>
          <a:lstStyle/>
          <a:p>
            <a:pPr algn="just"/>
            <a:r>
              <a:rPr lang="es-ES" b="1" dirty="0">
                <a:solidFill>
                  <a:srgbClr val="C00000"/>
                </a:solidFill>
                <a:latin typeface="Stag Book" panose="02000503060000020004" pitchFamily="50" charset="0"/>
              </a:rPr>
              <a:t>Roles</a:t>
            </a:r>
          </a:p>
        </p:txBody>
      </p:sp>
      <p:sp>
        <p:nvSpPr>
          <p:cNvPr id="13" name="CuadroTexto 12">
            <a:extLst>
              <a:ext uri="{FF2B5EF4-FFF2-40B4-BE49-F238E27FC236}">
                <a16:creationId xmlns:a16="http://schemas.microsoft.com/office/drawing/2014/main" xmlns="" id="{34CCDA22-7B11-4A90-BD02-C52F7FA1D287}"/>
              </a:ext>
            </a:extLst>
          </p:cNvPr>
          <p:cNvSpPr txBox="1"/>
          <p:nvPr/>
        </p:nvSpPr>
        <p:spPr>
          <a:xfrm>
            <a:off x="6231729" y="1618309"/>
            <a:ext cx="5041899" cy="4606133"/>
          </a:xfrm>
          <a:prstGeom prst="rect">
            <a:avLst/>
          </a:prstGeom>
          <a:noFill/>
          <a:ln w="57150">
            <a:solidFill>
              <a:srgbClr val="C00000"/>
            </a:solidFill>
          </a:ln>
        </p:spPr>
        <p:txBody>
          <a:bodyPr wrap="square" rtlCol="0">
            <a:spAutoFit/>
          </a:bodyPr>
          <a:lstStyle/>
          <a:p>
            <a:pPr marL="342900" lvl="0" indent="-342900" algn="just">
              <a:lnSpc>
                <a:spcPct val="115000"/>
              </a:lnSpc>
              <a:spcAft>
                <a:spcPts val="0"/>
              </a:spcAft>
              <a:buClr>
                <a:srgbClr val="C00000"/>
              </a:buClr>
              <a:buFont typeface="Arial" panose="020B0604020202020204" pitchFamily="34" charset="0"/>
              <a:buChar char="•"/>
            </a:pPr>
            <a:endParaRPr lang="es-PE" sz="1600" dirty="0">
              <a:solidFill>
                <a:srgbClr val="000000"/>
              </a:solidFill>
              <a:ea typeface="Calibri" panose="020F0502020204030204" pitchFamily="34" charset="0"/>
              <a:cs typeface="Times New Roman" panose="02020603050405020304" pitchFamily="18" charset="0"/>
            </a:endParaRPr>
          </a:p>
          <a:p>
            <a:pPr lvl="0" algn="just">
              <a:lnSpc>
                <a:spcPct val="115000"/>
              </a:lnSpc>
              <a:spcAft>
                <a:spcPts val="0"/>
              </a:spcAft>
              <a:buClr>
                <a:srgbClr val="C00000"/>
              </a:buClr>
            </a:pPr>
            <a:endParaRPr lang="es-PE" sz="1600" dirty="0">
              <a:solidFill>
                <a:srgbClr val="000000"/>
              </a:solidFill>
              <a:ea typeface="Calibri" panose="020F0502020204030204" pitchFamily="34" charset="0"/>
              <a:cs typeface="Times New Roman" panose="02020603050405020304" pitchFamily="18" charset="0"/>
            </a:endParaRPr>
          </a:p>
          <a:p>
            <a:pPr marL="342900" lvl="0" indent="-342900" algn="just">
              <a:lnSpc>
                <a:spcPct val="115000"/>
              </a:lnSpc>
              <a:spcAft>
                <a:spcPts val="0"/>
              </a:spcAft>
              <a:buClr>
                <a:srgbClr val="C00000"/>
              </a:buClr>
              <a:buFont typeface="Arial" panose="020B0604020202020204" pitchFamily="34" charset="0"/>
              <a:buChar char="•"/>
            </a:pPr>
            <a:r>
              <a:rPr lang="es-PE" sz="1600" dirty="0">
                <a:solidFill>
                  <a:srgbClr val="000000"/>
                </a:solidFill>
                <a:ea typeface="Calibri" panose="020F0502020204030204" pitchFamily="34" charset="0"/>
                <a:cs typeface="Times New Roman" panose="02020603050405020304" pitchFamily="18" charset="0"/>
              </a:rPr>
              <a:t>Participar en las actividades de evaluación de manera virtual, a través de los medios de comunicación a su alcance, conjuntamente con la UPP y DITEN.</a:t>
            </a:r>
          </a:p>
          <a:p>
            <a:pPr marL="342900" lvl="0" indent="-342900" algn="just">
              <a:lnSpc>
                <a:spcPct val="115000"/>
              </a:lnSpc>
              <a:spcAft>
                <a:spcPts val="0"/>
              </a:spcAft>
              <a:buClr>
                <a:srgbClr val="C00000"/>
              </a:buClr>
              <a:buFont typeface="Arial" panose="020B0604020202020204" pitchFamily="34" charset="0"/>
              <a:buChar char="•"/>
            </a:pPr>
            <a:r>
              <a:rPr lang="es-PE" sz="1600" dirty="0">
                <a:solidFill>
                  <a:srgbClr val="000000"/>
                </a:solidFill>
                <a:ea typeface="Calibri" panose="020F0502020204030204" pitchFamily="34" charset="0"/>
                <a:cs typeface="Times New Roman" panose="02020603050405020304" pitchFamily="18" charset="0"/>
              </a:rPr>
              <a:t>Verificar la declaración de excedencias realizadas en la evaluación con la UPP y DITEN, conforme la NT aprobada por la RVM 307-2019-MINEDU.</a:t>
            </a:r>
          </a:p>
          <a:p>
            <a:pPr marL="342900" lvl="0" indent="-342900" algn="just">
              <a:lnSpc>
                <a:spcPct val="115000"/>
              </a:lnSpc>
              <a:spcAft>
                <a:spcPts val="0"/>
              </a:spcAft>
              <a:buClr>
                <a:srgbClr val="C00000"/>
              </a:buClr>
              <a:buFont typeface="Arial" panose="020B0604020202020204" pitchFamily="34" charset="0"/>
              <a:buChar char="•"/>
            </a:pPr>
            <a:r>
              <a:rPr lang="es-PE" sz="1600" dirty="0">
                <a:solidFill>
                  <a:srgbClr val="000000"/>
                </a:solidFill>
                <a:ea typeface="Calibri" panose="020F0502020204030204" pitchFamily="34" charset="0"/>
                <a:cs typeface="Times New Roman" panose="02020603050405020304" pitchFamily="18" charset="0"/>
              </a:rPr>
              <a:t>Utilizar el sistema de racionalización (SIRA).</a:t>
            </a:r>
          </a:p>
          <a:p>
            <a:pPr marL="342900" lvl="0" indent="-342900" algn="just">
              <a:lnSpc>
                <a:spcPct val="115000"/>
              </a:lnSpc>
              <a:spcAft>
                <a:spcPts val="0"/>
              </a:spcAft>
              <a:buClr>
                <a:srgbClr val="C00000"/>
              </a:buClr>
              <a:buFont typeface="Arial" panose="020B0604020202020204" pitchFamily="34" charset="0"/>
              <a:buChar char="•"/>
            </a:pPr>
            <a:r>
              <a:rPr lang="es-PE" sz="1600" dirty="0">
                <a:solidFill>
                  <a:srgbClr val="000000"/>
                </a:solidFill>
                <a:ea typeface="Calibri" panose="020F0502020204030204" pitchFamily="34" charset="0"/>
                <a:cs typeface="Times New Roman" panose="02020603050405020304" pitchFamily="18" charset="0"/>
              </a:rPr>
              <a:t>Hacer público los resultados de la evaluación extraordinaria en los portales virtuales de la UGEL/DRE. </a:t>
            </a:r>
          </a:p>
          <a:p>
            <a:pPr marL="342900" lvl="0" indent="-342900" algn="just">
              <a:lnSpc>
                <a:spcPct val="115000"/>
              </a:lnSpc>
              <a:spcAft>
                <a:spcPts val="0"/>
              </a:spcAft>
              <a:buClr>
                <a:srgbClr val="C00000"/>
              </a:buClr>
              <a:buFont typeface="Arial" panose="020B0604020202020204" pitchFamily="34" charset="0"/>
              <a:buChar char="•"/>
            </a:pPr>
            <a:r>
              <a:rPr lang="es-PE" sz="1600" dirty="0">
                <a:solidFill>
                  <a:srgbClr val="000000"/>
                </a:solidFill>
                <a:ea typeface="Calibri" panose="020F0502020204030204" pitchFamily="34" charset="0"/>
                <a:cs typeface="Times New Roman" panose="02020603050405020304" pitchFamily="18" charset="0"/>
              </a:rPr>
              <a:t>Notificar mediante oficio de acuerdo a los medios que se tenga disponible, al personal identificado como excedente en el marco de la evaluación extraordinaria.</a:t>
            </a:r>
          </a:p>
          <a:p>
            <a:pPr marL="342900" lvl="0" indent="-342900" algn="just">
              <a:lnSpc>
                <a:spcPct val="115000"/>
              </a:lnSpc>
              <a:spcAft>
                <a:spcPts val="0"/>
              </a:spcAft>
              <a:buClr>
                <a:srgbClr val="C00000"/>
              </a:buClr>
              <a:buFont typeface="Arial" panose="020B0604020202020204" pitchFamily="34" charset="0"/>
              <a:buChar char="•"/>
            </a:pPr>
            <a:r>
              <a:rPr lang="es-PE" sz="1600" dirty="0">
                <a:solidFill>
                  <a:srgbClr val="000000"/>
                </a:solidFill>
                <a:ea typeface="Calibri" panose="020F0502020204030204" pitchFamily="34" charset="0"/>
                <a:cs typeface="Times New Roman" panose="02020603050405020304" pitchFamily="18" charset="0"/>
              </a:rPr>
              <a:t>Absolver los reclamos presentados de ser el caso.</a:t>
            </a:r>
            <a:endParaRPr lang="es-PE" sz="1600" dirty="0"/>
          </a:p>
        </p:txBody>
      </p:sp>
      <p:sp>
        <p:nvSpPr>
          <p:cNvPr id="14" name="CuadroTexto 13">
            <a:extLst>
              <a:ext uri="{FF2B5EF4-FFF2-40B4-BE49-F238E27FC236}">
                <a16:creationId xmlns:a16="http://schemas.microsoft.com/office/drawing/2014/main" xmlns="" id="{A106DC9A-0B70-4008-9FEA-97547DDD0B13}"/>
              </a:ext>
            </a:extLst>
          </p:cNvPr>
          <p:cNvSpPr txBox="1"/>
          <p:nvPr/>
        </p:nvSpPr>
        <p:spPr>
          <a:xfrm>
            <a:off x="1600200" y="1703891"/>
            <a:ext cx="2522947" cy="369332"/>
          </a:xfrm>
          <a:prstGeom prst="rect">
            <a:avLst/>
          </a:prstGeom>
          <a:noFill/>
        </p:spPr>
        <p:txBody>
          <a:bodyPr wrap="square" rtlCol="0">
            <a:spAutoFit/>
          </a:bodyPr>
          <a:lstStyle/>
          <a:p>
            <a:pPr algn="just"/>
            <a:r>
              <a:rPr lang="es-ES" b="1" dirty="0">
                <a:latin typeface="Stag Book" panose="02000503060000020004" pitchFamily="50" charset="0"/>
              </a:rPr>
              <a:t>CORA: UGEL/DRE</a:t>
            </a:r>
          </a:p>
        </p:txBody>
      </p:sp>
      <p:pic>
        <p:nvPicPr>
          <p:cNvPr id="15" name="Imagen 6">
            <a:extLst>
              <a:ext uri="{FF2B5EF4-FFF2-40B4-BE49-F238E27FC236}">
                <a16:creationId xmlns:a16="http://schemas.microsoft.com/office/drawing/2014/main" xmlns="" id="{69ADFE32-2B7D-450E-9E01-417E0F79F50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5999" y="4579655"/>
            <a:ext cx="572454" cy="572454"/>
          </a:xfrm>
          <a:prstGeom prst="rect">
            <a:avLst/>
          </a:prstGeom>
        </p:spPr>
      </p:pic>
      <p:sp>
        <p:nvSpPr>
          <p:cNvPr id="16" name="Rectángulo 8">
            <a:extLst>
              <a:ext uri="{FF2B5EF4-FFF2-40B4-BE49-F238E27FC236}">
                <a16:creationId xmlns:a16="http://schemas.microsoft.com/office/drawing/2014/main" xmlns="" id="{5C1358CD-22B1-4300-A50B-F9AC64773774}"/>
              </a:ext>
            </a:extLst>
          </p:cNvPr>
          <p:cNvSpPr/>
          <p:nvPr/>
        </p:nvSpPr>
        <p:spPr>
          <a:xfrm>
            <a:off x="1714576" y="4562380"/>
            <a:ext cx="3841344" cy="410882"/>
          </a:xfrm>
          <a:prstGeom prst="rect">
            <a:avLst/>
          </a:prstGeom>
        </p:spPr>
        <p:txBody>
          <a:bodyPr wrap="square">
            <a:spAutoFit/>
          </a:bodyPr>
          <a:lstStyle/>
          <a:p>
            <a:pPr lvl="0">
              <a:lnSpc>
                <a:spcPct val="115000"/>
              </a:lnSpc>
              <a:spcAft>
                <a:spcPts val="0"/>
              </a:spcAft>
              <a:buClr>
                <a:srgbClr val="FF0000"/>
              </a:buClr>
            </a:pPr>
            <a:r>
              <a:rPr lang="es-PE" dirty="0">
                <a:solidFill>
                  <a:srgbClr val="000000"/>
                </a:solidFill>
                <a:ea typeface="Calibri" panose="020F0502020204030204" pitchFamily="34" charset="0"/>
                <a:cs typeface="Arial" pitchFamily="34" charset="0"/>
              </a:rPr>
              <a:t>Especialista en finanzas</a:t>
            </a:r>
          </a:p>
        </p:txBody>
      </p:sp>
      <p:sp>
        <p:nvSpPr>
          <p:cNvPr id="17" name="CuadroTexto 5">
            <a:extLst>
              <a:ext uri="{FF2B5EF4-FFF2-40B4-BE49-F238E27FC236}">
                <a16:creationId xmlns:a16="http://schemas.microsoft.com/office/drawing/2014/main" xmlns="" id="{183BED99-415F-40C2-AF03-3A11D4F432A1}"/>
              </a:ext>
            </a:extLst>
          </p:cNvPr>
          <p:cNvSpPr txBox="1"/>
          <p:nvPr/>
        </p:nvSpPr>
        <p:spPr>
          <a:xfrm>
            <a:off x="1709651" y="5244354"/>
            <a:ext cx="4081471" cy="410882"/>
          </a:xfrm>
          <a:prstGeom prst="rect">
            <a:avLst/>
          </a:prstGeom>
          <a:noFill/>
        </p:spPr>
        <p:txBody>
          <a:bodyPr wrap="square" rtlCol="0">
            <a:spAutoFit/>
          </a:bodyPr>
          <a:lstStyle/>
          <a:p>
            <a:pPr lvl="0">
              <a:lnSpc>
                <a:spcPct val="115000"/>
              </a:lnSpc>
              <a:spcAft>
                <a:spcPts val="0"/>
              </a:spcAft>
              <a:buClr>
                <a:srgbClr val="FF0000"/>
              </a:buClr>
            </a:pPr>
            <a:r>
              <a:rPr lang="es-PE" dirty="0">
                <a:solidFill>
                  <a:srgbClr val="000000"/>
                </a:solidFill>
                <a:ea typeface="Calibri" panose="020F0502020204030204" pitchFamily="34" charset="0"/>
                <a:cs typeface="Arial" pitchFamily="34" charset="0"/>
              </a:rPr>
              <a:t>Especialista en educación</a:t>
            </a:r>
            <a:endParaRPr lang="es-PE" dirty="0">
              <a:ea typeface="Calibri" panose="020F0502020204030204" pitchFamily="34" charset="0"/>
              <a:cs typeface="Arial" pitchFamily="34" charset="0"/>
            </a:endParaRPr>
          </a:p>
        </p:txBody>
      </p:sp>
      <p:pic>
        <p:nvPicPr>
          <p:cNvPr id="18" name="Imagen 9">
            <a:extLst>
              <a:ext uri="{FF2B5EF4-FFF2-40B4-BE49-F238E27FC236}">
                <a16:creationId xmlns:a16="http://schemas.microsoft.com/office/drawing/2014/main" xmlns="" id="{AA737A2F-3ABD-49C7-B1D5-DB3B594E85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3222" y="5316733"/>
            <a:ext cx="534201" cy="534201"/>
          </a:xfrm>
          <a:prstGeom prst="rect">
            <a:avLst/>
          </a:prstGeom>
        </p:spPr>
      </p:pic>
    </p:spTree>
    <p:extLst>
      <p:ext uri="{BB962C8B-B14F-4D97-AF65-F5344CB8AC3E}">
        <p14:creationId xmlns:p14="http://schemas.microsoft.com/office/powerpoint/2010/main" val="3240710774"/>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dutalentos MINEDU 2019" id="{CA314D59-9FD4-4C97-AB67-2449CBD0D93D}" vid="{855C248F-6705-4B52-B268-D5C3C4B9ABF3}"/>
    </a:ext>
  </a:ext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dutalentos MINEDU 2019" id="{CA314D59-9FD4-4C97-AB67-2449CBD0D93D}" vid="{7123E25B-FCBE-4DD0-B77A-429715ED3B16}"/>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20688</TotalTime>
  <Words>2778</Words>
  <Application>Microsoft Office PowerPoint</Application>
  <PresentationFormat>Panorámica</PresentationFormat>
  <Paragraphs>303</Paragraphs>
  <Slides>17</Slides>
  <Notes>2</Notes>
  <HiddenSlides>0</HiddenSlides>
  <MMClips>0</MMClips>
  <ScaleCrop>false</ScaleCrop>
  <HeadingPairs>
    <vt:vector size="6" baseType="variant">
      <vt:variant>
        <vt:lpstr>Fuentes usadas</vt:lpstr>
      </vt:variant>
      <vt:variant>
        <vt:i4>8</vt:i4>
      </vt:variant>
      <vt:variant>
        <vt:lpstr>Tema</vt:lpstr>
      </vt:variant>
      <vt:variant>
        <vt:i4>2</vt:i4>
      </vt:variant>
      <vt:variant>
        <vt:lpstr>Títulos de diapositiva</vt:lpstr>
      </vt:variant>
      <vt:variant>
        <vt:i4>17</vt:i4>
      </vt:variant>
    </vt:vector>
  </HeadingPairs>
  <TitlesOfParts>
    <vt:vector size="27" baseType="lpstr">
      <vt:lpstr>Arial</vt:lpstr>
      <vt:lpstr>Calibri</vt:lpstr>
      <vt:lpstr>Calibri Light</vt:lpstr>
      <vt:lpstr>Helvetica</vt:lpstr>
      <vt:lpstr>新細明體</vt:lpstr>
      <vt:lpstr>Stag Book</vt:lpstr>
      <vt:lpstr>Times New Roman</vt:lpstr>
      <vt:lpstr>Wingdings</vt:lpstr>
      <vt:lpstr>1_Tema de Office</vt:lpstr>
      <vt:lpstr>Diseño personalizado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BEATRIZ LOPEZ MEJIA</dc:creator>
  <cp:lastModifiedBy>Cuenta Microsoft</cp:lastModifiedBy>
  <cp:revision>734</cp:revision>
  <cp:lastPrinted>2018-11-20T23:25:52Z</cp:lastPrinted>
  <dcterms:created xsi:type="dcterms:W3CDTF">2014-10-23T20:47:16Z</dcterms:created>
  <dcterms:modified xsi:type="dcterms:W3CDTF">2021-06-07T20:20:11Z</dcterms:modified>
</cp:coreProperties>
</file>